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3"/>
  </p:notesMasterIdLst>
  <p:sldIdLst>
    <p:sldId id="256" r:id="rId2"/>
    <p:sldId id="444" r:id="rId3"/>
    <p:sldId id="396" r:id="rId4"/>
    <p:sldId id="404" r:id="rId5"/>
    <p:sldId id="407" r:id="rId6"/>
    <p:sldId id="408" r:id="rId7"/>
    <p:sldId id="409" r:id="rId8"/>
    <p:sldId id="410" r:id="rId9"/>
    <p:sldId id="412" r:id="rId10"/>
    <p:sldId id="411" r:id="rId11"/>
    <p:sldId id="413" r:id="rId12"/>
    <p:sldId id="417" r:id="rId13"/>
    <p:sldId id="416" r:id="rId14"/>
    <p:sldId id="403" r:id="rId15"/>
    <p:sldId id="297" r:id="rId16"/>
    <p:sldId id="423" r:id="rId17"/>
    <p:sldId id="419" r:id="rId18"/>
    <p:sldId id="418" r:id="rId19"/>
    <p:sldId id="420" r:id="rId20"/>
    <p:sldId id="421" r:id="rId21"/>
    <p:sldId id="422" r:id="rId22"/>
    <p:sldId id="406" r:id="rId23"/>
    <p:sldId id="424" r:id="rId24"/>
    <p:sldId id="425" r:id="rId25"/>
    <p:sldId id="426" r:id="rId26"/>
    <p:sldId id="427" r:id="rId27"/>
    <p:sldId id="428" r:id="rId28"/>
    <p:sldId id="442" r:id="rId29"/>
    <p:sldId id="429" r:id="rId30"/>
    <p:sldId id="430" r:id="rId31"/>
    <p:sldId id="431" r:id="rId32"/>
    <p:sldId id="432" r:id="rId33"/>
    <p:sldId id="401" r:id="rId34"/>
    <p:sldId id="435" r:id="rId35"/>
    <p:sldId id="436" r:id="rId36"/>
    <p:sldId id="437" r:id="rId37"/>
    <p:sldId id="438" r:id="rId38"/>
    <p:sldId id="439" r:id="rId39"/>
    <p:sldId id="440" r:id="rId40"/>
    <p:sldId id="441" r:id="rId41"/>
    <p:sldId id="443" r:id="rId42"/>
    <p:sldId id="433" r:id="rId43"/>
    <p:sldId id="402" r:id="rId44"/>
    <p:sldId id="268" r:id="rId45"/>
    <p:sldId id="298" r:id="rId46"/>
    <p:sldId id="270" r:id="rId47"/>
    <p:sldId id="300" r:id="rId48"/>
    <p:sldId id="307" r:id="rId49"/>
    <p:sldId id="398" r:id="rId50"/>
    <p:sldId id="400" r:id="rId51"/>
    <p:sldId id="266" r:id="rId52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72C4"/>
    <a:srgbClr val="ED7D31"/>
    <a:srgbClr val="144BBC"/>
    <a:srgbClr val="70C633"/>
    <a:srgbClr val="A3D8FF"/>
    <a:srgbClr val="F8CEB2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913" autoAdjust="0"/>
    <p:restoredTop sz="89204" autoAdjust="0"/>
  </p:normalViewPr>
  <p:slideViewPr>
    <p:cSldViewPr snapToGrid="0" snapToObjects="1">
      <p:cViewPr varScale="1">
        <p:scale>
          <a:sx n="56" d="100"/>
          <a:sy n="56" d="100"/>
        </p:scale>
        <p:origin x="848" y="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4ECF19-DA68-43BB-B793-0C306BC43E12}" type="datetimeFigureOut">
              <a:rPr lang="it-IT" smtClean="0"/>
              <a:t>01/07/2022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A51CD0-5A07-44A5-8754-707545A2DCF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843329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A51CD0-5A07-44A5-8754-707545A2DCF9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870968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A51CD0-5A07-44A5-8754-707545A2DCF9}" type="slidenum">
              <a:rPr lang="it-IT" smtClean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316276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Register</a:t>
            </a:r>
            <a:r>
              <a:rPr lang="it-IT" dirty="0"/>
              <a:t> = small </a:t>
            </a:r>
            <a:r>
              <a:rPr lang="it-IT" dirty="0" err="1"/>
              <a:t>amount</a:t>
            </a:r>
            <a:r>
              <a:rPr lang="it-IT" dirty="0"/>
              <a:t> of fast storage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A51CD0-5A07-44A5-8754-707545A2DCF9}" type="slidenum">
              <a:rPr lang="it-IT" smtClean="0"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95309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Register</a:t>
            </a:r>
            <a:r>
              <a:rPr lang="it-IT" dirty="0"/>
              <a:t> = small </a:t>
            </a:r>
            <a:r>
              <a:rPr lang="it-IT" dirty="0" err="1"/>
              <a:t>amount</a:t>
            </a:r>
            <a:r>
              <a:rPr lang="it-IT" dirty="0"/>
              <a:t> of fast storage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A51CD0-5A07-44A5-8754-707545A2DCF9}" type="slidenum">
              <a:rPr lang="it-IT" smtClean="0"/>
              <a:t>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493801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Register</a:t>
            </a:r>
            <a:r>
              <a:rPr lang="it-IT" dirty="0"/>
              <a:t> = small </a:t>
            </a:r>
            <a:r>
              <a:rPr lang="it-IT" dirty="0" err="1"/>
              <a:t>amount</a:t>
            </a:r>
            <a:r>
              <a:rPr lang="it-IT" dirty="0"/>
              <a:t> of fast storage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A51CD0-5A07-44A5-8754-707545A2DCF9}" type="slidenum">
              <a:rPr lang="it-IT" smtClean="0"/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274662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Register</a:t>
            </a:r>
            <a:r>
              <a:rPr lang="it-IT" dirty="0"/>
              <a:t> = small </a:t>
            </a:r>
            <a:r>
              <a:rPr lang="it-IT" dirty="0" err="1"/>
              <a:t>amount</a:t>
            </a:r>
            <a:r>
              <a:rPr lang="it-IT" dirty="0"/>
              <a:t> of fast storage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A51CD0-5A07-44A5-8754-707545A2DCF9}" type="slidenum">
              <a:rPr lang="it-IT" smtClean="0"/>
              <a:t>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588197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Warps</a:t>
            </a:r>
            <a:r>
              <a:rPr lang="it-IT" dirty="0"/>
              <a:t>: dirgli che cos’è o dirgli che </a:t>
            </a:r>
            <a:r>
              <a:rPr lang="it-IT"/>
              <a:t>lo vedremo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A51CD0-5A07-44A5-8754-707545A2DCF9}" type="slidenum">
              <a:rPr lang="it-IT" smtClean="0"/>
              <a:t>21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424049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A51CD0-5A07-44A5-8754-707545A2DCF9}" type="slidenum">
              <a:rPr lang="it-IT" smtClean="0"/>
              <a:t>22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281015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A51CD0-5A07-44A5-8754-707545A2DCF9}" type="slidenum">
              <a:rPr lang="it-IT" smtClean="0"/>
              <a:t>24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960627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A51CD0-5A07-44A5-8754-707545A2DCF9}" type="slidenum">
              <a:rPr lang="it-IT" smtClean="0"/>
              <a:t>25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7319104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A51CD0-5A07-44A5-8754-707545A2DCF9}" type="slidenum">
              <a:rPr lang="it-IT" smtClean="0"/>
              <a:t>26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766197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A51CD0-5A07-44A5-8754-707545A2DCF9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5432033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A51CD0-5A07-44A5-8754-707545A2DCF9}" type="slidenum">
              <a:rPr lang="it-IT" smtClean="0"/>
              <a:t>27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862171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A51CD0-5A07-44A5-8754-707545A2DCF9}" type="slidenum">
              <a:rPr lang="it-IT" smtClean="0"/>
              <a:t>28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2114157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A51CD0-5A07-44A5-8754-707545A2DCF9}" type="slidenum">
              <a:rPr lang="it-IT" smtClean="0"/>
              <a:t>29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8403907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FPGA = field-</a:t>
            </a:r>
            <a:r>
              <a:rPr lang="it-IT" dirty="0" err="1"/>
              <a:t>programmable</a:t>
            </a:r>
            <a:r>
              <a:rPr lang="it-IT" dirty="0"/>
              <a:t> gate arrays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A51CD0-5A07-44A5-8754-707545A2DCF9}" type="slidenum">
              <a:rPr lang="it-IT" smtClean="0"/>
              <a:t>30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1020657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A51CD0-5A07-44A5-8754-707545A2DCF9}" type="slidenum">
              <a:rPr lang="it-IT" smtClean="0"/>
              <a:t>31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8081577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A51CD0-5A07-44A5-8754-707545A2DCF9}" type="slidenum">
              <a:rPr lang="it-IT" smtClean="0"/>
              <a:t>32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7590910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Register</a:t>
            </a:r>
            <a:r>
              <a:rPr lang="it-IT" dirty="0"/>
              <a:t> = small </a:t>
            </a:r>
            <a:r>
              <a:rPr lang="it-IT" dirty="0" err="1"/>
              <a:t>amount</a:t>
            </a:r>
            <a:r>
              <a:rPr lang="it-IT" dirty="0"/>
              <a:t> of fast storage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A51CD0-5A07-44A5-8754-707545A2DCF9}" type="slidenum">
              <a:rPr lang="it-IT" smtClean="0"/>
              <a:t>34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6426482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Register</a:t>
            </a:r>
            <a:r>
              <a:rPr lang="it-IT" dirty="0"/>
              <a:t> = small </a:t>
            </a:r>
            <a:r>
              <a:rPr lang="it-IT" dirty="0" err="1"/>
              <a:t>amount</a:t>
            </a:r>
            <a:r>
              <a:rPr lang="it-IT" dirty="0"/>
              <a:t> of fast storage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A51CD0-5A07-44A5-8754-707545A2DCF9}" type="slidenum">
              <a:rPr lang="it-IT" smtClean="0"/>
              <a:t>35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6235445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Register</a:t>
            </a:r>
            <a:r>
              <a:rPr lang="it-IT" dirty="0"/>
              <a:t> = small </a:t>
            </a:r>
            <a:r>
              <a:rPr lang="it-IT" dirty="0" err="1"/>
              <a:t>amount</a:t>
            </a:r>
            <a:r>
              <a:rPr lang="it-IT" dirty="0"/>
              <a:t> of fast storage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A51CD0-5A07-44A5-8754-707545A2DCF9}" type="slidenum">
              <a:rPr lang="it-IT" smtClean="0"/>
              <a:t>36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7272032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Register</a:t>
            </a:r>
            <a:r>
              <a:rPr lang="it-IT" dirty="0"/>
              <a:t> = small </a:t>
            </a:r>
            <a:r>
              <a:rPr lang="it-IT" dirty="0" err="1"/>
              <a:t>amount</a:t>
            </a:r>
            <a:r>
              <a:rPr lang="it-IT" dirty="0"/>
              <a:t> of fast storage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A51CD0-5A07-44A5-8754-707545A2DCF9}" type="slidenum">
              <a:rPr lang="it-IT" smtClean="0"/>
              <a:t>37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350957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A51CD0-5A07-44A5-8754-707545A2DCF9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4312376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Register</a:t>
            </a:r>
            <a:r>
              <a:rPr lang="it-IT" dirty="0"/>
              <a:t> = small </a:t>
            </a:r>
            <a:r>
              <a:rPr lang="it-IT" dirty="0" err="1"/>
              <a:t>amount</a:t>
            </a:r>
            <a:r>
              <a:rPr lang="it-IT" dirty="0"/>
              <a:t> of fast storage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A51CD0-5A07-44A5-8754-707545A2DCF9}" type="slidenum">
              <a:rPr lang="it-IT" smtClean="0"/>
              <a:t>39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3198137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Register</a:t>
            </a:r>
            <a:r>
              <a:rPr lang="it-IT" dirty="0"/>
              <a:t> = small </a:t>
            </a:r>
            <a:r>
              <a:rPr lang="it-IT" dirty="0" err="1"/>
              <a:t>amount</a:t>
            </a:r>
            <a:r>
              <a:rPr lang="it-IT" dirty="0"/>
              <a:t> of fast storage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A51CD0-5A07-44A5-8754-707545A2DCF9}" type="slidenum">
              <a:rPr lang="it-IT" smtClean="0"/>
              <a:t>40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5024547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Register</a:t>
            </a:r>
            <a:r>
              <a:rPr lang="it-IT" dirty="0"/>
              <a:t> = small </a:t>
            </a:r>
            <a:r>
              <a:rPr lang="it-IT" dirty="0" err="1"/>
              <a:t>amount</a:t>
            </a:r>
            <a:r>
              <a:rPr lang="it-IT" dirty="0"/>
              <a:t> of fast storage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A51CD0-5A07-44A5-8754-707545A2DCF9}" type="slidenum">
              <a:rPr lang="it-IT" smtClean="0"/>
              <a:t>41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8603865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A51CD0-5A07-44A5-8754-707545A2DCF9}" type="slidenum">
              <a:rPr lang="it-IT" smtClean="0"/>
              <a:t>43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604117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Fine anni 70</a:t>
            </a:r>
          </a:p>
          <a:p>
            <a:r>
              <a:rPr lang="it-IT" dirty="0"/>
              <a:t>Portabile su altre architetture, usato da molte persone</a:t>
            </a:r>
            <a:br>
              <a:rPr lang="it-IT" dirty="0"/>
            </a:br>
            <a:r>
              <a:rPr lang="it-IT" dirty="0" err="1"/>
              <a:t>Stroustrup</a:t>
            </a:r>
            <a:r>
              <a:rPr lang="it-IT" dirty="0"/>
              <a:t>, fondatore, primo ideatore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A51CD0-5A07-44A5-8754-707545A2DCF9}" type="slidenum">
              <a:rPr lang="it-IT" smtClean="0"/>
              <a:t>47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6333787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A51CD0-5A07-44A5-8754-707545A2DCF9}" type="slidenum">
              <a:rPr lang="it-IT" smtClean="0"/>
              <a:t>50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337233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A51CD0-5A07-44A5-8754-707545A2DCF9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183611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A51CD0-5A07-44A5-8754-707545A2DCF9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343914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1200" dirty="0">
                <a:latin typeface="Century Gothic" panose="020B0502020202020204" pitchFamily="34" charset="0"/>
              </a:rPr>
              <a:t>(vs cache </a:t>
            </a:r>
            <a:r>
              <a:rPr lang="it-IT" sz="1200" dirty="0" err="1">
                <a:latin typeface="Century Gothic" panose="020B0502020202020204" pitchFamily="34" charset="0"/>
              </a:rPr>
              <a:t>memory</a:t>
            </a:r>
            <a:r>
              <a:rPr lang="it-IT" sz="1200" dirty="0">
                <a:latin typeface="Century Gothic" panose="020B0502020202020204" pitchFamily="34" charset="0"/>
              </a:rPr>
              <a:t> </a:t>
            </a:r>
            <a:r>
              <a:rPr lang="it-IT" sz="1200" dirty="0" err="1">
                <a:latin typeface="Century Gothic" panose="020B0502020202020204" pitchFamily="34" charset="0"/>
              </a:rPr>
              <a:t>that</a:t>
            </a:r>
            <a:r>
              <a:rPr lang="it-IT" sz="1200" dirty="0">
                <a:latin typeface="Century Gothic" panose="020B0502020202020204" pitchFamily="34" charset="0"/>
              </a:rPr>
              <a:t> store </a:t>
            </a:r>
            <a:r>
              <a:rPr lang="it-IT" sz="1200" dirty="0" err="1">
                <a:latin typeface="Century Gothic" panose="020B0502020202020204" pitchFamily="34" charset="0"/>
              </a:rPr>
              <a:t>processed</a:t>
            </a:r>
            <a:r>
              <a:rPr lang="it-IT" sz="1200" dirty="0">
                <a:latin typeface="Century Gothic" panose="020B0502020202020204" pitchFamily="34" charset="0"/>
              </a:rPr>
              <a:t> or </a:t>
            </a:r>
            <a:r>
              <a:rPr lang="it-IT" sz="1200" dirty="0" err="1">
                <a:latin typeface="Century Gothic" panose="020B0502020202020204" pitchFamily="34" charset="0"/>
              </a:rPr>
              <a:t>recently</a:t>
            </a:r>
            <a:r>
              <a:rPr lang="it-IT" sz="1200" dirty="0">
                <a:latin typeface="Century Gothic" panose="020B0502020202020204" pitchFamily="34" charset="0"/>
              </a:rPr>
              <a:t> </a:t>
            </a:r>
            <a:r>
              <a:rPr lang="it-IT" sz="1200" dirty="0" err="1">
                <a:latin typeface="Century Gothic" panose="020B0502020202020204" pitchFamily="34" charset="0"/>
              </a:rPr>
              <a:t>used</a:t>
            </a:r>
            <a:r>
              <a:rPr lang="it-IT" sz="1200" dirty="0">
                <a:latin typeface="Century Gothic" panose="020B0502020202020204" pitchFamily="34" charset="0"/>
              </a:rPr>
              <a:t> data and can be </a:t>
            </a:r>
            <a:r>
              <a:rPr lang="it-IT" sz="1200" dirty="0" err="1">
                <a:latin typeface="Century Gothic" panose="020B0502020202020204" pitchFamily="34" charset="0"/>
              </a:rPr>
              <a:t>both</a:t>
            </a:r>
            <a:r>
              <a:rPr lang="it-IT" sz="1200" dirty="0">
                <a:latin typeface="Century Gothic" panose="020B0502020202020204" pitchFamily="34" charset="0"/>
              </a:rPr>
              <a:t> con CPU or motherboard)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A51CD0-5A07-44A5-8754-707545A2DCF9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988775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Register</a:t>
            </a:r>
            <a:r>
              <a:rPr lang="it-IT" dirty="0"/>
              <a:t> = small </a:t>
            </a:r>
            <a:r>
              <a:rPr lang="it-IT" dirty="0" err="1"/>
              <a:t>amount</a:t>
            </a:r>
            <a:r>
              <a:rPr lang="it-IT" dirty="0"/>
              <a:t> of fast storage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A51CD0-5A07-44A5-8754-707545A2DCF9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441922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Register</a:t>
            </a:r>
            <a:r>
              <a:rPr lang="it-IT" dirty="0"/>
              <a:t> = small </a:t>
            </a:r>
            <a:r>
              <a:rPr lang="it-IT" dirty="0" err="1"/>
              <a:t>amount</a:t>
            </a:r>
            <a:r>
              <a:rPr lang="it-IT" dirty="0"/>
              <a:t> of fast storage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A51CD0-5A07-44A5-8754-707545A2DCF9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907220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Register</a:t>
            </a:r>
            <a:r>
              <a:rPr lang="it-IT" dirty="0"/>
              <a:t> = small </a:t>
            </a:r>
            <a:r>
              <a:rPr lang="it-IT" dirty="0" err="1"/>
              <a:t>amount</a:t>
            </a:r>
            <a:r>
              <a:rPr lang="it-IT" dirty="0"/>
              <a:t> of fast storage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A51CD0-5A07-44A5-8754-707545A2DCF9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656040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77ADFA2-1F84-B448-AFDD-7D6E8B10D1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B1793196-1789-AC44-93B9-EF4509E4A3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6A004B3-A68B-494C-B59D-E0D585CAFE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E78ECF-52B6-974C-890F-CF507B677172}" type="datetimeFigureOut">
              <a:rPr lang="it-IT" smtClean="0"/>
              <a:t>01/07/2022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271521D-E7C2-EC44-B3AC-E8D0088EF0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AEEC342-1420-E04A-A167-82CB4F2E5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CE792-9F17-CD46-8AC1-9D70392CC88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574643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12969E8-609F-914E-AE53-841F44FDE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E450544C-11BC-7346-98B1-C9930A1B31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it-IT"/>
              <a:t>Modifica gli stili del testo dello schema
Secondo livello
Terzo livello
Quarto livello
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72D3F9D-831D-AC46-A17F-DDE1341745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E78ECF-52B6-974C-890F-CF507B677172}" type="datetimeFigureOut">
              <a:rPr lang="it-IT" smtClean="0"/>
              <a:t>01/07/2022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EF1DBF1-A531-F64D-88DA-FF71C62E70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919450B-3C53-504D-87FC-2A1F1E522F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CE792-9F17-CD46-8AC1-9D70392CC88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225947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E7890C12-0195-3D44-881E-7CD6472AF91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5E98A5DD-2911-B44D-BD57-F1D546B5FE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lang="it-IT"/>
              <a:t>Modifica gli stili del testo dello schema
Secondo livello
Terzo livello
Quarto livello
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7621813-BBDA-D943-9926-CC5603B2B7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E78ECF-52B6-974C-890F-CF507B677172}" type="datetimeFigureOut">
              <a:rPr lang="it-IT" smtClean="0"/>
              <a:t>01/07/2022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FA35E1C-57E3-5741-9060-779073E27D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D9EDFAD-0C9A-C14F-A15E-D850891268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CE792-9F17-CD46-8AC1-9D70392CC88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382864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2C0718E-0FA3-9E4D-AECF-A7AB39337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ADEB7E7-D80C-8542-B4D3-D2D5BDC267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/>
              <a:t>Modifica gli stili del testo dello schema
Secondo livello
Terzo livello
Quarto livello
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9A5D6B3-AD42-244F-8F70-467CAEB0F3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E78ECF-52B6-974C-890F-CF507B677172}" type="datetimeFigureOut">
              <a:rPr lang="it-IT" smtClean="0"/>
              <a:t>01/07/2022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97E5F6C-95C3-4246-BE28-0879ABFEC9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2474F09-AB37-FD4A-AD0D-C99184213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CE792-9F17-CD46-8AC1-9D70392CC88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156484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340639C-639A-F74F-858F-B541BBB8CF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D9515C8-D05B-BA4D-816F-BAB70C02C9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Modifica gli stili del testo dello schema
Secondo livello
Terzo livello
Quarto livello
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80DD8EA-1760-8242-B56E-096DB3C980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E78ECF-52B6-974C-890F-CF507B677172}" type="datetimeFigureOut">
              <a:rPr lang="it-IT" smtClean="0"/>
              <a:t>01/07/2022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2FB2BED-AEB7-A44B-A873-A1C1D48E5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1DE13AE-21F0-A14E-B2B4-B492B7162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CE792-9F17-CD46-8AC1-9D70392CC88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817295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ED4DAAF-B05E-AB4B-A035-A9359D184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2EA9B7B-90C4-EC44-9388-B467242BAE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it-IT"/>
              <a:t>Modifica gli stili del testo dello schema
Secondo livello
Terzo livello
Quarto livello
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5A248A55-6461-7F4F-8CF1-DAAA97CF62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lang="it-IT"/>
              <a:t>Modifica gli stili del testo dello schema
Secondo livello
Terzo livello
Quarto livello
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83317020-7D18-574F-9B4D-E4A0DB345C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E78ECF-52B6-974C-890F-CF507B677172}" type="datetimeFigureOut">
              <a:rPr lang="it-IT" smtClean="0"/>
              <a:t>01/07/2022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B291ADC6-3B34-EE4C-AC82-FAB4228725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86C0E432-F950-6B4B-91C2-0B7B6A6B7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CE792-9F17-CD46-8AC1-9D70392CC88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693732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90E6535-3F9C-AE4F-A893-2EC1AFC093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2ABC8381-9AF0-CC43-95D0-D591ED4762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it-IT"/>
              <a:t>Modifica gli stili del testo dello schema
Secondo livello
Terzo livello
Quarto livello
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867C1DC2-F8E9-B548-B16E-51710026CB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lang="it-IT"/>
              <a:t>Modifica gli stili del testo dello schema
Secondo livello
Terzo livello
Quarto livello
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83923ED9-B7DC-D447-9226-6831313537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it-IT"/>
              <a:t>Modifica gli stili del testo dello schema
Secondo livello
Terzo livello
Quarto livello
Quinto livello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CD99329B-45DD-8E4D-B066-8C9D5E60378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lang="it-IT"/>
              <a:t>Modifica gli stili del testo dello schema
Secondo livello
Terzo livello
Quarto livello
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D1E4F781-DBB7-4D4E-A387-E88C8E516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E78ECF-52B6-974C-890F-CF507B677172}" type="datetimeFigureOut">
              <a:rPr lang="it-IT" smtClean="0"/>
              <a:t>01/07/2022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F339BE6E-C2D4-6F41-86BE-F84079BD4C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3C6FB355-DD94-2341-A95E-3C06D162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CE792-9F17-CD46-8AC1-9D70392CC88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949938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BDE17FA-BF85-1C4B-9401-E77B06E0A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E2A75904-186F-314C-A93E-346A99DDA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E78ECF-52B6-974C-890F-CF507B677172}" type="datetimeFigureOut">
              <a:rPr lang="it-IT" smtClean="0"/>
              <a:t>01/07/2022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0D715899-8C31-F54C-9591-8F612DFFB4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B576F8C-0F14-6148-805E-ADF5F3E882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CE792-9F17-CD46-8AC1-9D70392CC88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89719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727EFAF1-380A-EF40-95A7-5D623FDB86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E78ECF-52B6-974C-890F-CF507B677172}" type="datetimeFigureOut">
              <a:rPr lang="it-IT" smtClean="0"/>
              <a:t>01/07/2022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F51B4DB2-EBDF-5B4D-9B30-0132A0B769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72E50AC3-3FF9-9842-8EFF-C2F496FC3D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CE792-9F17-CD46-8AC1-9D70392CC88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403036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2125051-3B7F-F14E-AE19-B584CAE21C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FBF585A-E8AA-1C4B-AFA0-405FA44865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it-IT"/>
              <a:t>Modifica gli stili del testo dello schema
Secondo livello
Terzo livello
Quarto livello
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4725F3B0-DF64-C846-9E4E-F8E877C239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it-IT"/>
              <a:t>Modifica gli stili del testo dello schema
Secondo livello
Terzo livello
Quarto livello
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6040737B-F73E-5844-B03F-84732BD3CD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E78ECF-52B6-974C-890F-CF507B677172}" type="datetimeFigureOut">
              <a:rPr lang="it-IT" smtClean="0"/>
              <a:t>01/07/2022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05FC385B-2E76-964E-B813-11C8152C4A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1450F81-84A9-6443-932F-2FC3D11A0D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CE792-9F17-CD46-8AC1-9D70392CC88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675771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0437F59-1D7F-0346-9BC9-FD3B490220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9FAC3403-1382-6C4F-9312-6AB28B4AB27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7CCF3155-6B22-8D46-86BF-617FE3B742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it-IT"/>
              <a:t>Modifica gli stili del testo dello schema
Secondo livello
Terzo livello
Quarto livello
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AA477109-2014-FD4A-AB19-855340EDD6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E78ECF-52B6-974C-890F-CF507B677172}" type="datetimeFigureOut">
              <a:rPr lang="it-IT" smtClean="0"/>
              <a:t>01/07/2022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A15C27A3-10F6-9748-B94E-F792767A0D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9AC86508-7D68-AF43-A8A4-76EE57CDA5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CE792-9F17-CD46-8AC1-9D70392CC88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599727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14F9E5BF-B000-B547-A1E4-FF5F518DA9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67012070-BFC2-954B-8055-7DFE560B1F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it-IT"/>
              <a:t>Modifica gli stili del testo dello schema
Secondo livello
Terzo livello
Quarto livello
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BF27CED-99F3-CE4E-A6E5-7999552F4EB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E78ECF-52B6-974C-890F-CF507B677172}" type="datetimeFigureOut">
              <a:rPr lang="it-IT" smtClean="0"/>
              <a:t>01/07/2022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E74D7FE-F1A0-794D-8ABC-FAD3FF5F1C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72E852D-E63A-1E45-9C7D-4A02B01916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CCE792-9F17-CD46-8AC1-9D70392CC88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954837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nvidia.com/blog/inside-volta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emf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3" Type="http://schemas.openxmlformats.org/officeDocument/2006/relationships/image" Target="../media/image24.jpeg"/><Relationship Id="rId7" Type="http://schemas.openxmlformats.org/officeDocument/2006/relationships/image" Target="../media/image28.gif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jpeg"/><Relationship Id="rId11" Type="http://schemas.openxmlformats.org/officeDocument/2006/relationships/image" Target="../media/image32.jpeg"/><Relationship Id="rId5" Type="http://schemas.openxmlformats.org/officeDocument/2006/relationships/image" Target="../media/image26.jpeg"/><Relationship Id="rId15" Type="http://schemas.openxmlformats.org/officeDocument/2006/relationships/image" Target="../media/image36.png"/><Relationship Id="rId10" Type="http://schemas.openxmlformats.org/officeDocument/2006/relationships/image" Target="../media/image31.gif"/><Relationship Id="rId4" Type="http://schemas.openxmlformats.org/officeDocument/2006/relationships/image" Target="../media/image25.png"/><Relationship Id="rId9" Type="http://schemas.openxmlformats.org/officeDocument/2006/relationships/image" Target="../media/image30.jpeg"/><Relationship Id="rId14" Type="http://schemas.openxmlformats.org/officeDocument/2006/relationships/image" Target="../media/image3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jpe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emf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emf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learncomputerscienceonline.com/central-processing-unit/" TargetMode="External"/><Relationship Id="rId3" Type="http://schemas.openxmlformats.org/officeDocument/2006/relationships/hyperlink" Target="https://www.olcf.ornl.gov/calendar/introduction-to-cuda-c/" TargetMode="External"/><Relationship Id="rId7" Type="http://schemas.openxmlformats.org/officeDocument/2006/relationships/hyperlink" Target="https://www.javatpoint.com/what-is-alu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lltechqueries.com/what-are-cpu-registers/" TargetMode="External"/><Relationship Id="rId5" Type="http://schemas.openxmlformats.org/officeDocument/2006/relationships/hyperlink" Target="https://www.geeksforgeeks.org/different-classes-of-cpu-registers/" TargetMode="External"/><Relationship Id="rId4" Type="http://schemas.openxmlformats.org/officeDocument/2006/relationships/hyperlink" Target="https://www.javatpoint.com/computer-registers" TargetMode="Externa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emf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s.nvidia.com/blog/2009/12/16/whats-the-difference-between-a-cpu-and-a-gpu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godbolt.org/z/srTboT578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odbolt.org/z/vh3zzvMae" TargetMode="External"/><Relationship Id="rId4" Type="http://schemas.openxmlformats.org/officeDocument/2006/relationships/hyperlink" Target="https://godbolt.org/z/5WoEs59WK" TargetMode="Externa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C9894B00-DD52-774F-B65D-63AC37C889C6}"/>
              </a:ext>
            </a:extLst>
          </p:cNvPr>
          <p:cNvSpPr/>
          <p:nvPr/>
        </p:nvSpPr>
        <p:spPr>
          <a:xfrm>
            <a:off x="3" y="0"/>
            <a:ext cx="12191998" cy="6858000"/>
          </a:xfrm>
          <a:prstGeom prst="rect">
            <a:avLst/>
          </a:prstGeom>
          <a:solidFill>
            <a:srgbClr val="104D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" name="Immagine 4" descr="body-blu.jpg">
            <a:extLst>
              <a:ext uri="{FF2B5EF4-FFF2-40B4-BE49-F238E27FC236}">
                <a16:creationId xmlns:a16="http://schemas.microsoft.com/office/drawing/2014/main" id="{7FB15366-3697-0A46-8865-499DD3580FD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duotone>
              <a:schemeClr val="accent1">
                <a:shade val="45000"/>
                <a:satMod val="135000"/>
              </a:schemeClr>
              <a:prstClr val="white"/>
            </a:duotone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1" y="0"/>
            <a:ext cx="12192000" cy="6858000"/>
          </a:xfrm>
          <a:prstGeom prst="rect">
            <a:avLst/>
          </a:prstGeom>
        </p:spPr>
      </p:pic>
      <p:sp>
        <p:nvSpPr>
          <p:cNvPr id="6" name="Google Shape;164;p25">
            <a:extLst>
              <a:ext uri="{FF2B5EF4-FFF2-40B4-BE49-F238E27FC236}">
                <a16:creationId xmlns:a16="http://schemas.microsoft.com/office/drawing/2014/main" id="{2854A611-26B0-4944-A998-FED6C800CEEF}"/>
              </a:ext>
            </a:extLst>
          </p:cNvPr>
          <p:cNvSpPr txBox="1"/>
          <p:nvPr/>
        </p:nvSpPr>
        <p:spPr>
          <a:xfrm>
            <a:off x="-1" y="1998920"/>
            <a:ext cx="12192000" cy="19453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ts val="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5400" b="1" dirty="0">
                <a:solidFill>
                  <a:schemeClr val="lt1"/>
                </a:solidFill>
                <a:latin typeface="Century Gothic"/>
                <a:sym typeface="Century Gothic"/>
              </a:rPr>
              <a:t>Programming </a:t>
            </a:r>
            <a:r>
              <a:rPr lang="it-IT" sz="5400" b="1" dirty="0" err="1">
                <a:solidFill>
                  <a:schemeClr val="lt1"/>
                </a:solidFill>
                <a:latin typeface="Century Gothic"/>
                <a:sym typeface="Century Gothic"/>
              </a:rPr>
              <a:t>GPUs</a:t>
            </a:r>
            <a:r>
              <a:rPr lang="it-IT" sz="5400" b="1" dirty="0">
                <a:solidFill>
                  <a:schemeClr val="lt1"/>
                </a:solidFill>
                <a:latin typeface="Century Gothic"/>
                <a:sym typeface="Century Gothic"/>
              </a:rPr>
              <a:t> with CUDA:</a:t>
            </a:r>
          </a:p>
          <a:p>
            <a:pPr marL="0" marR="0" lvl="0" indent="0" algn="ctr" rtl="0">
              <a:lnSpc>
                <a:spcPts val="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5400" b="1" dirty="0" err="1">
                <a:solidFill>
                  <a:schemeClr val="lt1"/>
                </a:solidFill>
                <a:latin typeface="Century Gothic"/>
                <a:sym typeface="Century Gothic"/>
              </a:rPr>
              <a:t>Introduction</a:t>
            </a:r>
            <a:r>
              <a:rPr lang="it-IT" sz="5400" b="1" dirty="0">
                <a:solidFill>
                  <a:schemeClr val="lt1"/>
                </a:solidFill>
                <a:latin typeface="Century Gothic"/>
                <a:sym typeface="Century Gothic"/>
              </a:rPr>
              <a:t> to </a:t>
            </a:r>
            <a:r>
              <a:rPr lang="it-IT" sz="5400" b="1">
                <a:solidFill>
                  <a:schemeClr val="lt1"/>
                </a:solidFill>
                <a:latin typeface="Century Gothic"/>
                <a:sym typeface="Century Gothic"/>
              </a:rPr>
              <a:t>GPUs</a:t>
            </a:r>
            <a:endParaRPr lang="en-US" sz="3600" dirty="0"/>
          </a:p>
        </p:txBody>
      </p:sp>
      <p:sp>
        <p:nvSpPr>
          <p:cNvPr id="7" name="Google Shape;167;p25">
            <a:extLst>
              <a:ext uri="{FF2B5EF4-FFF2-40B4-BE49-F238E27FC236}">
                <a16:creationId xmlns:a16="http://schemas.microsoft.com/office/drawing/2014/main" id="{310C098C-1F64-1A46-B5F5-15ADB877E7B6}"/>
              </a:ext>
            </a:extLst>
          </p:cNvPr>
          <p:cNvSpPr txBox="1"/>
          <p:nvPr/>
        </p:nvSpPr>
        <p:spPr>
          <a:xfrm>
            <a:off x="2104722" y="4531460"/>
            <a:ext cx="7982556" cy="4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150" tIns="46075" rIns="92150" bIns="460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4586"/>
              </a:buClr>
              <a:buSzPts val="2000"/>
              <a:buFont typeface="Arial"/>
              <a:buNone/>
            </a:pPr>
            <a:r>
              <a:rPr lang="it-IT" sz="2800" b="1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Lara Querciagrossa, Andrew Emerson, </a:t>
            </a:r>
            <a:r>
              <a:rPr lang="it-IT" sz="2800" b="1" dirty="0" err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Nitin</a:t>
            </a:r>
            <a:r>
              <a:rPr lang="it-IT" sz="2800" b="1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it-IT" sz="2800" b="1" dirty="0" err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Shukla</a:t>
            </a:r>
            <a:r>
              <a:rPr lang="it-IT" sz="2800" b="1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, Luca Ferraro, Sergio Orlandini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4586"/>
              </a:buClr>
              <a:buSzPts val="2000"/>
              <a:buFont typeface="Arial"/>
              <a:buNone/>
            </a:pPr>
            <a:endParaRPr sz="1200" b="1" i="0" u="none" strike="noStrike" cap="none" dirty="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586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l.</a:t>
            </a:r>
            <a:r>
              <a:rPr lang="en-US" sz="2000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querciagrossa</a:t>
            </a:r>
            <a:r>
              <a:rPr lang="en-US" sz="2000" b="0" i="0" u="none" strike="noStrike" cap="none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@cineca.it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586"/>
              </a:buClr>
              <a:buSzPts val="2000"/>
              <a:buFont typeface="Arial"/>
              <a:buNone/>
            </a:pPr>
            <a:endParaRPr sz="2000" b="0" i="0" u="none" strike="noStrike" cap="none" dirty="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" name="Google Shape;168;p25">
            <a:extLst>
              <a:ext uri="{FF2B5EF4-FFF2-40B4-BE49-F238E27FC236}">
                <a16:creationId xmlns:a16="http://schemas.microsoft.com/office/drawing/2014/main" id="{ED2F0262-DBF7-E54B-8D15-F0AD19CB260A}"/>
              </a:ext>
            </a:extLst>
          </p:cNvPr>
          <p:cNvSpPr/>
          <p:nvPr/>
        </p:nvSpPr>
        <p:spPr>
          <a:xfrm>
            <a:off x="505649" y="6007772"/>
            <a:ext cx="11180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DFDFD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July 12</a:t>
            </a:r>
            <a:r>
              <a:rPr lang="en-US" baseline="30000">
                <a:solidFill>
                  <a:srgbClr val="FDFDFD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</a:t>
            </a:r>
            <a:r>
              <a:rPr lang="en-US">
                <a:solidFill>
                  <a:srgbClr val="FDFDFD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, </a:t>
            </a:r>
            <a:r>
              <a:rPr lang="en-US" sz="1800">
                <a:solidFill>
                  <a:srgbClr val="FDFDFD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2022</a:t>
            </a:r>
            <a:endParaRPr sz="1800" i="0" u="none" strike="noStrike" cap="none" dirty="0">
              <a:solidFill>
                <a:srgbClr val="FDFDFD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A9466938-75E4-A44A-9BF8-3C3DFB0E36B3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04319" y="338174"/>
            <a:ext cx="2383361" cy="1684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3218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egnaposto testo 3">
            <a:extLst>
              <a:ext uri="{FF2B5EF4-FFF2-40B4-BE49-F238E27FC236}">
                <a16:creationId xmlns:a16="http://schemas.microsoft.com/office/drawing/2014/main" id="{3E21AEF3-FABE-A743-8E1A-572DA9F2A5ED}"/>
              </a:ext>
            </a:extLst>
          </p:cNvPr>
          <p:cNvSpPr txBox="1">
            <a:spLocks/>
          </p:cNvSpPr>
          <p:nvPr/>
        </p:nvSpPr>
        <p:spPr>
          <a:xfrm>
            <a:off x="740778" y="1873590"/>
            <a:ext cx="10789010" cy="405134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endParaRPr lang="it-IT" sz="1600" dirty="0">
              <a:latin typeface="Century Gothic" panose="020B0502020202020204" pitchFamily="34" charset="0"/>
            </a:endParaRPr>
          </a:p>
        </p:txBody>
      </p:sp>
      <p:sp>
        <p:nvSpPr>
          <p:cNvPr id="23" name="Rettangolo 22">
            <a:extLst>
              <a:ext uri="{FF2B5EF4-FFF2-40B4-BE49-F238E27FC236}">
                <a16:creationId xmlns:a16="http://schemas.microsoft.com/office/drawing/2014/main" id="{1049C7B8-21A6-A944-AA54-66532A62D9BE}"/>
              </a:ext>
            </a:extLst>
          </p:cNvPr>
          <p:cNvSpPr/>
          <p:nvPr/>
        </p:nvSpPr>
        <p:spPr>
          <a:xfrm>
            <a:off x="506153" y="509286"/>
            <a:ext cx="127321" cy="5847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167E4132-9516-4EBF-B419-B2BBC93CBD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2029" y="1447800"/>
            <a:ext cx="10789010" cy="1244601"/>
          </a:xfrm>
        </p:spPr>
        <p:txBody>
          <a:bodyPr>
            <a:normAutofit/>
          </a:bodyPr>
          <a:lstStyle/>
          <a:p>
            <a:pPr algn="l"/>
            <a:r>
              <a:rPr lang="en-US" sz="2600" dirty="0">
                <a:latin typeface="Century Gothic" panose="020B0502020202020204" pitchFamily="34" charset="0"/>
              </a:rPr>
              <a:t>Modern CPUs often have </a:t>
            </a:r>
            <a:r>
              <a:rPr lang="en-US" sz="2600" b="1" dirty="0">
                <a:latin typeface="Century Gothic" panose="020B0502020202020204" pitchFamily="34" charset="0"/>
              </a:rPr>
              <a:t>multiple cores on chip</a:t>
            </a:r>
            <a:r>
              <a:rPr lang="en-US" sz="2600" dirty="0">
                <a:latin typeface="Century Gothic" panose="020B0502020202020204" pitchFamily="34" charset="0"/>
              </a:rPr>
              <a:t>: each core has registers and ALU units to run a thread independently from other cores</a:t>
            </a:r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FC88E915-A38C-4408-8675-CC8854B7B97E}"/>
              </a:ext>
            </a:extLst>
          </p:cNvPr>
          <p:cNvSpPr txBox="1"/>
          <p:nvPr/>
        </p:nvSpPr>
        <p:spPr>
          <a:xfrm>
            <a:off x="792029" y="357743"/>
            <a:ext cx="80657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 err="1">
                <a:solidFill>
                  <a:schemeClr val="accent1"/>
                </a:solidFill>
                <a:latin typeface="Century Gothic" panose="020B0502020202020204" pitchFamily="34" charset="0"/>
              </a:rPr>
              <a:t>Concurrency</a:t>
            </a:r>
            <a:r>
              <a:rPr lang="it-IT" sz="3200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 </a:t>
            </a:r>
            <a:r>
              <a:rPr lang="it-IT" sz="3200" b="1" dirty="0" err="1">
                <a:solidFill>
                  <a:schemeClr val="accent1"/>
                </a:solidFill>
                <a:latin typeface="Century Gothic" panose="020B0502020202020204" pitchFamily="34" charset="0"/>
              </a:rPr>
              <a:t>using</a:t>
            </a:r>
            <a:r>
              <a:rPr lang="it-IT" sz="3200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 CPU </a:t>
            </a:r>
            <a:r>
              <a:rPr lang="it-IT" sz="3200" b="1" dirty="0" err="1">
                <a:solidFill>
                  <a:schemeClr val="accent1"/>
                </a:solidFill>
                <a:latin typeface="Century Gothic" panose="020B0502020202020204" pitchFamily="34" charset="0"/>
              </a:rPr>
              <a:t>threads</a:t>
            </a:r>
            <a:endParaRPr lang="it-IT" sz="3200" b="1" dirty="0">
              <a:solidFill>
                <a:schemeClr val="accent1"/>
              </a:solidFill>
              <a:latin typeface="Century Gothic" panose="020B0502020202020204" pitchFamily="34" charset="0"/>
            </a:endParaRPr>
          </a:p>
        </p:txBody>
      </p:sp>
      <p:sp>
        <p:nvSpPr>
          <p:cNvPr id="19" name="Segnaposto contenuto 2">
            <a:extLst>
              <a:ext uri="{FF2B5EF4-FFF2-40B4-BE49-F238E27FC236}">
                <a16:creationId xmlns:a16="http://schemas.microsoft.com/office/drawing/2014/main" id="{E79AFA40-9AAE-4E72-BC3D-59F7E488EAD4}"/>
              </a:ext>
            </a:extLst>
          </p:cNvPr>
          <p:cNvSpPr txBox="1">
            <a:spLocks/>
          </p:cNvSpPr>
          <p:nvPr/>
        </p:nvSpPr>
        <p:spPr>
          <a:xfrm>
            <a:off x="792029" y="2628901"/>
            <a:ext cx="6843488" cy="432469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Century Gothic" panose="020B0502020202020204" pitchFamily="34" charset="0"/>
              </a:rPr>
              <a:t>When there are more threads on the fly than available cores, the operating system can make a </a:t>
            </a:r>
            <a:r>
              <a:rPr lang="en-US" b="1" dirty="0">
                <a:latin typeface="Century Gothic" panose="020B0502020202020204" pitchFamily="34" charset="0"/>
              </a:rPr>
              <a:t>context switch</a:t>
            </a:r>
          </a:p>
          <a:p>
            <a:pPr lvl="1"/>
            <a:r>
              <a:rPr lang="en-US" dirty="0">
                <a:latin typeface="Century Gothic" panose="020B0502020202020204" pitchFamily="34" charset="0"/>
              </a:rPr>
              <a:t>the running thread is </a:t>
            </a:r>
            <a:r>
              <a:rPr lang="en-US" dirty="0" err="1">
                <a:latin typeface="Century Gothic" panose="020B0502020202020204" pitchFamily="34" charset="0"/>
              </a:rPr>
              <a:t>freezed</a:t>
            </a:r>
            <a:r>
              <a:rPr lang="en-US" dirty="0">
                <a:latin typeface="Century Gothic" panose="020B0502020202020204" pitchFamily="34" charset="0"/>
              </a:rPr>
              <a:t>: all information about its status is saved and put back for later restore</a:t>
            </a:r>
          </a:p>
          <a:p>
            <a:pPr lvl="1"/>
            <a:r>
              <a:rPr lang="en-US" dirty="0">
                <a:latin typeface="Century Gothic" panose="020B0502020202020204" pitchFamily="34" charset="0"/>
              </a:rPr>
              <a:t>a new thread take the hardware resources, load its previous status and restart its flow until a new context switch will take place</a:t>
            </a:r>
          </a:p>
          <a:p>
            <a:r>
              <a:rPr lang="en-US" dirty="0">
                <a:latin typeface="Century Gothic" panose="020B0502020202020204" pitchFamily="34" charset="0"/>
              </a:rPr>
              <a:t>CPU threads context switch involves many backup operations, plus the fact that data is no longer in registers and caches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171CF5FF-1C04-44B3-A440-828E89E606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6333" y="3102923"/>
            <a:ext cx="3634638" cy="3042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8950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egnaposto testo 3">
            <a:extLst>
              <a:ext uri="{FF2B5EF4-FFF2-40B4-BE49-F238E27FC236}">
                <a16:creationId xmlns:a16="http://schemas.microsoft.com/office/drawing/2014/main" id="{3E21AEF3-FABE-A743-8E1A-572DA9F2A5ED}"/>
              </a:ext>
            </a:extLst>
          </p:cNvPr>
          <p:cNvSpPr txBox="1">
            <a:spLocks/>
          </p:cNvSpPr>
          <p:nvPr/>
        </p:nvSpPr>
        <p:spPr>
          <a:xfrm>
            <a:off x="740778" y="1873590"/>
            <a:ext cx="10789010" cy="405134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endParaRPr lang="it-IT" sz="1600" dirty="0">
              <a:latin typeface="Century Gothic" panose="020B0502020202020204" pitchFamily="34" charset="0"/>
            </a:endParaRPr>
          </a:p>
        </p:txBody>
      </p:sp>
      <p:sp>
        <p:nvSpPr>
          <p:cNvPr id="23" name="Rettangolo 22">
            <a:extLst>
              <a:ext uri="{FF2B5EF4-FFF2-40B4-BE49-F238E27FC236}">
                <a16:creationId xmlns:a16="http://schemas.microsoft.com/office/drawing/2014/main" id="{1049C7B8-21A6-A944-AA54-66532A62D9BE}"/>
              </a:ext>
            </a:extLst>
          </p:cNvPr>
          <p:cNvSpPr/>
          <p:nvPr/>
        </p:nvSpPr>
        <p:spPr>
          <a:xfrm>
            <a:off x="506153" y="509286"/>
            <a:ext cx="127321" cy="5847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167E4132-9516-4EBF-B419-B2BBC93CBD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2029" y="1447800"/>
            <a:ext cx="10789010" cy="5194300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latin typeface="Century Gothic" panose="020B0502020202020204" pitchFamily="34" charset="0"/>
              </a:rPr>
              <a:t>GPU are able to manage </a:t>
            </a:r>
            <a:r>
              <a:rPr lang="en-US" b="1" dirty="0">
                <a:latin typeface="Century Gothic" panose="020B0502020202020204" pitchFamily="34" charset="0"/>
              </a:rPr>
              <a:t>thousands of threads efficiently</a:t>
            </a:r>
          </a:p>
          <a:p>
            <a:r>
              <a:rPr lang="en-US" dirty="0">
                <a:latin typeface="Century Gothic" panose="020B0502020202020204" pitchFamily="34" charset="0"/>
              </a:rPr>
              <a:t>GPU threads are extremely </a:t>
            </a:r>
            <a:r>
              <a:rPr lang="en-US" b="1" dirty="0">
                <a:latin typeface="Century Gothic" panose="020B0502020202020204" pitchFamily="34" charset="0"/>
              </a:rPr>
              <a:t>light weighted</a:t>
            </a:r>
          </a:p>
          <a:p>
            <a:pPr lvl="1"/>
            <a:r>
              <a:rPr lang="en-US" dirty="0">
                <a:latin typeface="Century Gothic" panose="020B0502020202020204" pitchFamily="34" charset="0"/>
              </a:rPr>
              <a:t>GPU have </a:t>
            </a:r>
            <a:r>
              <a:rPr lang="en-US" i="1" dirty="0">
                <a:latin typeface="Century Gothic" panose="020B0502020202020204" pitchFamily="34" charset="0"/>
              </a:rPr>
              <a:t>thousands of available registers</a:t>
            </a:r>
          </a:p>
          <a:p>
            <a:pPr lvl="1"/>
            <a:r>
              <a:rPr lang="en-US" dirty="0">
                <a:latin typeface="Century Gothic" panose="020B0502020202020204" pitchFamily="34" charset="0"/>
              </a:rPr>
              <a:t>each thread running on a GPU </a:t>
            </a:r>
            <a:r>
              <a:rPr lang="en-US" i="1" dirty="0">
                <a:latin typeface="Century Gothic" panose="020B0502020202020204" pitchFamily="34" charset="0"/>
              </a:rPr>
              <a:t>maintains its status </a:t>
            </a:r>
            <a:r>
              <a:rPr lang="en-US" dirty="0">
                <a:latin typeface="Century Gothic" panose="020B0502020202020204" pitchFamily="34" charset="0"/>
              </a:rPr>
              <a:t>in its own registers</a:t>
            </a:r>
          </a:p>
          <a:p>
            <a:pPr lvl="1"/>
            <a:r>
              <a:rPr lang="en-US" i="1" dirty="0">
                <a:latin typeface="Century Gothic" panose="020B0502020202020204" pitchFamily="34" charset="0"/>
              </a:rPr>
              <a:t>no penalty in case of a context-switch</a:t>
            </a:r>
          </a:p>
          <a:p>
            <a:pPr algn="l"/>
            <a:r>
              <a:rPr lang="en-US" dirty="0">
                <a:latin typeface="Century Gothic" panose="020B0502020202020204" pitchFamily="34" charset="0"/>
              </a:rPr>
              <a:t>The more threads are in flight, </a:t>
            </a:r>
          </a:p>
          <a:p>
            <a:pPr marL="0" indent="0" algn="l">
              <a:buNone/>
            </a:pPr>
            <a:r>
              <a:rPr lang="en-US" dirty="0">
                <a:latin typeface="Century Gothic" panose="020B0502020202020204" pitchFamily="34" charset="0"/>
              </a:rPr>
              <a:t>   the more the GPU hardware </a:t>
            </a:r>
          </a:p>
          <a:p>
            <a:pPr marL="0" indent="0" algn="l">
              <a:buNone/>
            </a:pPr>
            <a:r>
              <a:rPr lang="en-US" dirty="0">
                <a:latin typeface="Century Gothic" panose="020B0502020202020204" pitchFamily="34" charset="0"/>
              </a:rPr>
              <a:t>    is able to </a:t>
            </a:r>
            <a:r>
              <a:rPr lang="en-US" b="1" dirty="0">
                <a:latin typeface="Century Gothic" panose="020B0502020202020204" pitchFamily="34" charset="0"/>
              </a:rPr>
              <a:t>hide</a:t>
            </a:r>
            <a:r>
              <a:rPr lang="en-US" dirty="0">
                <a:latin typeface="Century Gothic" panose="020B0502020202020204" pitchFamily="34" charset="0"/>
              </a:rPr>
              <a:t> memory or </a:t>
            </a:r>
          </a:p>
          <a:p>
            <a:pPr marL="0" indent="0" algn="l">
              <a:buNone/>
            </a:pPr>
            <a:r>
              <a:rPr lang="en-US" dirty="0">
                <a:latin typeface="Century Gothic" panose="020B0502020202020204" pitchFamily="34" charset="0"/>
              </a:rPr>
              <a:t>    computational </a:t>
            </a:r>
            <a:r>
              <a:rPr lang="en-US" b="1" dirty="0">
                <a:latin typeface="Century Gothic" panose="020B0502020202020204" pitchFamily="34" charset="0"/>
              </a:rPr>
              <a:t>latencies</a:t>
            </a:r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FC88E915-A38C-4408-8675-CC8854B7B97E}"/>
              </a:ext>
            </a:extLst>
          </p:cNvPr>
          <p:cNvSpPr txBox="1"/>
          <p:nvPr/>
        </p:nvSpPr>
        <p:spPr>
          <a:xfrm>
            <a:off x="792029" y="357743"/>
            <a:ext cx="80657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CPU </a:t>
            </a:r>
            <a:r>
              <a:rPr lang="it-IT" sz="3200" b="1" dirty="0" err="1">
                <a:solidFill>
                  <a:schemeClr val="accent1"/>
                </a:solidFill>
                <a:latin typeface="Century Gothic" panose="020B0502020202020204" pitchFamily="34" charset="0"/>
              </a:rPr>
              <a:t>threads</a:t>
            </a:r>
            <a:r>
              <a:rPr lang="it-IT" sz="3200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 vs GPU </a:t>
            </a:r>
            <a:r>
              <a:rPr lang="it-IT" sz="3200" b="1" dirty="0" err="1">
                <a:solidFill>
                  <a:schemeClr val="accent1"/>
                </a:solidFill>
                <a:latin typeface="Century Gothic" panose="020B0502020202020204" pitchFamily="34" charset="0"/>
              </a:rPr>
              <a:t>threads</a:t>
            </a:r>
            <a:endParaRPr lang="it-IT" sz="3200" b="1" dirty="0">
              <a:solidFill>
                <a:schemeClr val="accent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7170" name="Picture 2" descr="NVIDIA A100 | NVIDIA">
            <a:extLst>
              <a:ext uri="{FF2B5EF4-FFF2-40B4-BE49-F238E27FC236}">
                <a16:creationId xmlns:a16="http://schemas.microsoft.com/office/drawing/2014/main" id="{0FA9CFF2-9598-4268-AD1E-DC438DC630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9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59" t="9111" r="19333" b="8716"/>
          <a:stretch/>
        </p:blipFill>
        <p:spPr bwMode="auto">
          <a:xfrm>
            <a:off x="7486036" y="3429000"/>
            <a:ext cx="4146254" cy="3136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58516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ttangolo 11">
            <a:extLst>
              <a:ext uri="{FF2B5EF4-FFF2-40B4-BE49-F238E27FC236}">
                <a16:creationId xmlns:a16="http://schemas.microsoft.com/office/drawing/2014/main" id="{23013FAC-B508-8A4A-A4F9-81F19C89D93C}"/>
              </a:ext>
            </a:extLst>
          </p:cNvPr>
          <p:cNvSpPr/>
          <p:nvPr/>
        </p:nvSpPr>
        <p:spPr>
          <a:xfrm>
            <a:off x="0" y="0"/>
            <a:ext cx="12192000" cy="2943810"/>
          </a:xfrm>
          <a:prstGeom prst="rect">
            <a:avLst/>
          </a:prstGeom>
          <a:solidFill>
            <a:srgbClr val="1072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B6187909-5186-2042-B995-9B0DA4935A59}"/>
              </a:ext>
            </a:extLst>
          </p:cNvPr>
          <p:cNvSpPr/>
          <p:nvPr/>
        </p:nvSpPr>
        <p:spPr>
          <a:xfrm>
            <a:off x="0" y="2943811"/>
            <a:ext cx="12191999" cy="39141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CBBC3D14-3B96-2349-9C8D-A30D97D0F4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b="56989"/>
          <a:stretch/>
        </p:blipFill>
        <p:spPr>
          <a:xfrm>
            <a:off x="0" y="0"/>
            <a:ext cx="12191998" cy="2943810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8B6A8B95-77E1-FA47-A08B-F2221BA715DB}"/>
              </a:ext>
            </a:extLst>
          </p:cNvPr>
          <p:cNvSpPr txBox="1"/>
          <p:nvPr/>
        </p:nvSpPr>
        <p:spPr>
          <a:xfrm>
            <a:off x="-3" y="3664419"/>
            <a:ext cx="121920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t-IT"/>
            </a:defPPr>
            <a:lvl1pPr algn="ctr">
              <a:defRPr sz="4800" b="1">
                <a:solidFill>
                  <a:srgbClr val="1072BD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it-IT" sz="5400" dirty="0" err="1"/>
              <a:t>Summing</a:t>
            </a:r>
            <a:r>
              <a:rPr lang="it-IT" sz="5400" dirty="0"/>
              <a:t> up: </a:t>
            </a:r>
            <a:r>
              <a:rPr lang="it-IT" sz="5400" dirty="0" err="1"/>
              <a:t>CPUs</a:t>
            </a:r>
            <a:r>
              <a:rPr lang="it-IT" sz="5400" dirty="0"/>
              <a:t> vs </a:t>
            </a:r>
            <a:r>
              <a:rPr lang="it-IT" sz="5400" dirty="0" err="1"/>
              <a:t>GPUs</a:t>
            </a:r>
            <a:endParaRPr lang="it-IT" sz="5400" dirty="0"/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7E83E351-9BAF-FA45-84BC-C8FF6A499A14}"/>
              </a:ext>
            </a:extLst>
          </p:cNvPr>
          <p:cNvSpPr/>
          <p:nvPr/>
        </p:nvSpPr>
        <p:spPr>
          <a:xfrm>
            <a:off x="5381119" y="2250672"/>
            <a:ext cx="1429761" cy="143100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8953AAD1-BB3F-3B48-9734-150DC769D6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0431" y="2616926"/>
            <a:ext cx="698500" cy="698500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E04F0E25-F70B-5B4D-826F-D5D6FEA76F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9285" y="581226"/>
            <a:ext cx="2664669" cy="1883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4723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egnaposto testo 3">
            <a:extLst>
              <a:ext uri="{FF2B5EF4-FFF2-40B4-BE49-F238E27FC236}">
                <a16:creationId xmlns:a16="http://schemas.microsoft.com/office/drawing/2014/main" id="{3E21AEF3-FABE-A743-8E1A-572DA9F2A5ED}"/>
              </a:ext>
            </a:extLst>
          </p:cNvPr>
          <p:cNvSpPr txBox="1">
            <a:spLocks/>
          </p:cNvSpPr>
          <p:nvPr/>
        </p:nvSpPr>
        <p:spPr>
          <a:xfrm>
            <a:off x="740778" y="1873590"/>
            <a:ext cx="10789010" cy="405134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endParaRPr lang="it-IT" sz="1600" dirty="0">
              <a:latin typeface="Century Gothic" panose="020B0502020202020204" pitchFamily="34" charset="0"/>
            </a:endParaRPr>
          </a:p>
        </p:txBody>
      </p:sp>
      <p:sp>
        <p:nvSpPr>
          <p:cNvPr id="23" name="Rettangolo 22">
            <a:extLst>
              <a:ext uri="{FF2B5EF4-FFF2-40B4-BE49-F238E27FC236}">
                <a16:creationId xmlns:a16="http://schemas.microsoft.com/office/drawing/2014/main" id="{1049C7B8-21A6-A944-AA54-66532A62D9BE}"/>
              </a:ext>
            </a:extLst>
          </p:cNvPr>
          <p:cNvSpPr/>
          <p:nvPr/>
        </p:nvSpPr>
        <p:spPr>
          <a:xfrm>
            <a:off x="506153" y="509286"/>
            <a:ext cx="127321" cy="5847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167E4132-9516-4EBF-B419-B2BBC93CBD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2029" y="1447800"/>
            <a:ext cx="10789010" cy="5194300"/>
          </a:xfrm>
        </p:spPr>
        <p:txBody>
          <a:bodyPr>
            <a:normAutofit lnSpcReduction="10000"/>
          </a:bodyPr>
          <a:lstStyle/>
          <a:p>
            <a:pPr marL="266700" lvl="0" indent="0">
              <a:buNone/>
            </a:pPr>
            <a:r>
              <a:rPr lang="en-US" sz="2800" dirty="0">
                <a:latin typeface="Century Gothic" panose="020B0502020202020204" pitchFamily="34" charset="0"/>
              </a:rPr>
              <a:t>A Central Processing Unit (</a:t>
            </a:r>
            <a:r>
              <a:rPr lang="en-US" sz="2800" b="1" dirty="0">
                <a:latin typeface="Century Gothic" panose="020B0502020202020204" pitchFamily="34" charset="0"/>
              </a:rPr>
              <a:t>CPU</a:t>
            </a:r>
            <a:r>
              <a:rPr lang="en-US" sz="2800" dirty="0">
                <a:latin typeface="Century Gothic" panose="020B0502020202020204" pitchFamily="34" charset="0"/>
              </a:rPr>
              <a:t>) is a latency-optimized general purpose processor designed to handle a wide range of tasks sequentially.</a:t>
            </a:r>
          </a:p>
          <a:p>
            <a:pPr marL="266700" lvl="0" indent="0">
              <a:buNone/>
            </a:pPr>
            <a:r>
              <a:rPr lang="en-US" sz="2800" dirty="0">
                <a:latin typeface="Century Gothic" panose="020B0502020202020204" pitchFamily="34" charset="0"/>
              </a:rPr>
              <a:t>Graphics Processing Unit (</a:t>
            </a:r>
            <a:r>
              <a:rPr lang="en-US" sz="2800" b="1" dirty="0">
                <a:latin typeface="Century Gothic" panose="020B0502020202020204" pitchFamily="34" charset="0"/>
              </a:rPr>
              <a:t>GPU</a:t>
            </a:r>
            <a:r>
              <a:rPr lang="en-US" sz="2800" dirty="0">
                <a:latin typeface="Century Gothic" panose="020B0502020202020204" pitchFamily="34" charset="0"/>
              </a:rPr>
              <a:t>) is a </a:t>
            </a:r>
            <a:r>
              <a:rPr lang="en-US" sz="2800" b="1" dirty="0">
                <a:solidFill>
                  <a:srgbClr val="ED7D31"/>
                </a:solidFill>
                <a:latin typeface="Century Gothic" panose="020B0502020202020204" pitchFamily="34" charset="0"/>
              </a:rPr>
              <a:t>throughput-optimized specialized processor designed for high-end parallel computing.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sz="2800" dirty="0">
              <a:latin typeface="Century Gothic" panose="020B0502020202020204" pitchFamily="34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2800" b="1" dirty="0">
                <a:latin typeface="Century Gothic" panose="020B0502020202020204" pitchFamily="34" charset="0"/>
              </a:rPr>
              <a:t>Massive Parallel Computing</a:t>
            </a:r>
            <a:r>
              <a:rPr lang="en-US" sz="2800" dirty="0">
                <a:latin typeface="Century Gothic" panose="020B0502020202020204" pitchFamily="34" charset="0"/>
              </a:rPr>
              <a:t>: extensive calculations with similar operations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2800" b="1" dirty="0">
                <a:latin typeface="Century Gothic" panose="020B0502020202020204" pitchFamily="34" charset="0"/>
              </a:rPr>
              <a:t>High Data Throughput</a:t>
            </a:r>
            <a:r>
              <a:rPr lang="en-US" sz="2800" dirty="0">
                <a:latin typeface="Century Gothic" panose="020B0502020202020204" pitchFamily="34" charset="0"/>
              </a:rPr>
              <a:t>: thousands of cores performing the same operation on multiple data items in parallel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2800" b="1" dirty="0">
                <a:latin typeface="Century Gothic" panose="020B0502020202020204" pitchFamily="34" charset="0"/>
              </a:rPr>
              <a:t>High Computing Throughput</a:t>
            </a:r>
            <a:r>
              <a:rPr lang="en-US" sz="2800" dirty="0">
                <a:latin typeface="Century Gothic" panose="020B0502020202020204" pitchFamily="34" charset="0"/>
              </a:rPr>
              <a:t>: high-performance computing power</a:t>
            </a:r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FC88E915-A38C-4408-8675-CC8854B7B97E}"/>
              </a:ext>
            </a:extLst>
          </p:cNvPr>
          <p:cNvSpPr txBox="1"/>
          <p:nvPr/>
        </p:nvSpPr>
        <p:spPr>
          <a:xfrm>
            <a:off x="792029" y="357743"/>
            <a:ext cx="80657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CPU vs GPU</a:t>
            </a: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32A96894-7674-4DF1-91EB-4F5A66E27C8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7587" y="2649706"/>
            <a:ext cx="270594" cy="270594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32736449-70C7-4222-830D-C7173039533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7587" y="1525398"/>
            <a:ext cx="270594" cy="270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8936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egnaposto testo 3">
            <a:extLst>
              <a:ext uri="{FF2B5EF4-FFF2-40B4-BE49-F238E27FC236}">
                <a16:creationId xmlns:a16="http://schemas.microsoft.com/office/drawing/2014/main" id="{3E21AEF3-FABE-A743-8E1A-572DA9F2A5ED}"/>
              </a:ext>
            </a:extLst>
          </p:cNvPr>
          <p:cNvSpPr txBox="1">
            <a:spLocks/>
          </p:cNvSpPr>
          <p:nvPr/>
        </p:nvSpPr>
        <p:spPr>
          <a:xfrm>
            <a:off x="740778" y="1873590"/>
            <a:ext cx="10789010" cy="405134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endParaRPr lang="it-IT" sz="1600" dirty="0">
              <a:latin typeface="Century Gothic" panose="020B0502020202020204" pitchFamily="34" charset="0"/>
            </a:endParaRPr>
          </a:p>
        </p:txBody>
      </p:sp>
      <p:sp>
        <p:nvSpPr>
          <p:cNvPr id="23" name="Rettangolo 22">
            <a:extLst>
              <a:ext uri="{FF2B5EF4-FFF2-40B4-BE49-F238E27FC236}">
                <a16:creationId xmlns:a16="http://schemas.microsoft.com/office/drawing/2014/main" id="{1049C7B8-21A6-A944-AA54-66532A62D9BE}"/>
              </a:ext>
            </a:extLst>
          </p:cNvPr>
          <p:cNvSpPr/>
          <p:nvPr/>
        </p:nvSpPr>
        <p:spPr>
          <a:xfrm>
            <a:off x="506153" y="509286"/>
            <a:ext cx="127321" cy="5847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167E4132-9516-4EBF-B419-B2BBC93CBD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3170" y="1206912"/>
            <a:ext cx="5567591" cy="481148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b="1" i="0" dirty="0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CPU</a:t>
            </a: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just a few cores (8-32)</a:t>
            </a:r>
          </a:p>
          <a:p>
            <a:r>
              <a:rPr lang="en-US" dirty="0">
                <a:solidFill>
                  <a:srgbClr val="000000"/>
                </a:solidFill>
                <a:latin typeface="Century Gothic" panose="020B0502020202020204" pitchFamily="34" charset="0"/>
              </a:rPr>
              <a:t>l</a:t>
            </a:r>
            <a:r>
              <a:rPr lang="en-US" b="0" i="0" dirty="0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arge cach</a:t>
            </a:r>
            <a:r>
              <a:rPr lang="en-US" dirty="0">
                <a:solidFill>
                  <a:srgbClr val="000000"/>
                </a:solidFill>
                <a:latin typeface="Century Gothic" panose="020B0502020202020204" pitchFamily="34" charset="0"/>
              </a:rPr>
              <a:t>e, low latency</a:t>
            </a:r>
            <a:endParaRPr lang="en-US" b="0" i="0" dirty="0">
              <a:solidFill>
                <a:srgbClr val="000000"/>
              </a:solidFill>
              <a:effectLst/>
              <a:latin typeface="Century Gothic" panose="020B0502020202020204" pitchFamily="34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entury Gothic" panose="020B0502020202020204" pitchFamily="34" charset="0"/>
              </a:rPr>
              <a:t>tens</a:t>
            </a:r>
            <a:r>
              <a:rPr lang="en-US" b="0" i="0" dirty="0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 of software threads at a time</a:t>
            </a:r>
          </a:p>
          <a:p>
            <a:r>
              <a:rPr lang="en-US" dirty="0">
                <a:solidFill>
                  <a:srgbClr val="000000"/>
                </a:solidFill>
                <a:latin typeface="Century Gothic" panose="020B0502020202020204" pitchFamily="34" charset="0"/>
              </a:rPr>
              <a:t>task parallelism</a:t>
            </a:r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FC88E915-A38C-4408-8675-CC8854B7B97E}"/>
              </a:ext>
            </a:extLst>
          </p:cNvPr>
          <p:cNvSpPr txBox="1"/>
          <p:nvPr/>
        </p:nvSpPr>
        <p:spPr>
          <a:xfrm>
            <a:off x="740777" y="381963"/>
            <a:ext cx="80657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CPU vs GPU </a:t>
            </a:r>
            <a:r>
              <a:rPr lang="it-IT" sz="3200" b="1" dirty="0" err="1">
                <a:solidFill>
                  <a:schemeClr val="accent1"/>
                </a:solidFill>
                <a:latin typeface="Century Gothic" panose="020B0502020202020204" pitchFamily="34" charset="0"/>
              </a:rPr>
              <a:t>architecture</a:t>
            </a:r>
            <a:endParaRPr lang="it-IT" sz="3200" b="1" dirty="0">
              <a:solidFill>
                <a:schemeClr val="accent1"/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7" name="Gruppo 6">
            <a:extLst>
              <a:ext uri="{FF2B5EF4-FFF2-40B4-BE49-F238E27FC236}">
                <a16:creationId xmlns:a16="http://schemas.microsoft.com/office/drawing/2014/main" id="{6ADF7010-042C-48D7-90D9-AC18B87FF991}"/>
              </a:ext>
            </a:extLst>
          </p:cNvPr>
          <p:cNvGrpSpPr/>
          <p:nvPr/>
        </p:nvGrpSpPr>
        <p:grpSpPr>
          <a:xfrm>
            <a:off x="2897897" y="4067258"/>
            <a:ext cx="6474771" cy="2591536"/>
            <a:chOff x="1214414" y="2889255"/>
            <a:chExt cx="6751638" cy="2808287"/>
          </a:xfrm>
        </p:grpSpPr>
        <p:grpSp>
          <p:nvGrpSpPr>
            <p:cNvPr id="8" name="Gruppo 7">
              <a:extLst>
                <a:ext uri="{FF2B5EF4-FFF2-40B4-BE49-F238E27FC236}">
                  <a16:creationId xmlns:a16="http://schemas.microsoft.com/office/drawing/2014/main" id="{7D0CB2D5-3FBA-45A0-910E-AECF3D5B49B2}"/>
                </a:ext>
              </a:extLst>
            </p:cNvPr>
            <p:cNvGrpSpPr/>
            <p:nvPr/>
          </p:nvGrpSpPr>
          <p:grpSpPr>
            <a:xfrm>
              <a:off x="1214414" y="2889255"/>
              <a:ext cx="2949575" cy="2808287"/>
              <a:chOff x="990600" y="2830513"/>
              <a:chExt cx="2949575" cy="2808287"/>
            </a:xfrm>
          </p:grpSpPr>
          <p:grpSp>
            <p:nvGrpSpPr>
              <p:cNvPr id="177" name="Group 165">
                <a:extLst>
                  <a:ext uri="{FF2B5EF4-FFF2-40B4-BE49-F238E27FC236}">
                    <a16:creationId xmlns:a16="http://schemas.microsoft.com/office/drawing/2014/main" id="{37840CFB-7811-4250-8412-DB37A276D9F6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990600" y="3170238"/>
                <a:ext cx="2949575" cy="2468562"/>
                <a:chOff x="991" y="1935"/>
                <a:chExt cx="1688" cy="1226"/>
              </a:xfrm>
            </p:grpSpPr>
            <p:sp>
              <p:nvSpPr>
                <p:cNvPr id="179" name="Rectangle 166">
                  <a:extLst>
                    <a:ext uri="{FF2B5EF4-FFF2-40B4-BE49-F238E27FC236}">
                      <a16:creationId xmlns:a16="http://schemas.microsoft.com/office/drawing/2014/main" id="{B007EA1B-6CF7-41D2-A28C-1175F645D5E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92" y="2425"/>
                  <a:ext cx="1687" cy="434"/>
                </a:xfrm>
                <a:prstGeom prst="rect">
                  <a:avLst/>
                </a:prstGeom>
                <a:solidFill>
                  <a:schemeClr val="accent1"/>
                </a:solidFill>
                <a:ln w="9525">
                  <a:solidFill>
                    <a:srgbClr val="969696"/>
                  </a:solidFill>
                  <a:miter lim="800000"/>
                  <a:headEnd/>
                  <a:tailEnd/>
                </a:ln>
              </p:spPr>
              <p:txBody>
                <a:bodyPr wrap="none" lIns="0" tIns="0" rIns="0" bIns="0" anchor="ctr" anchorCtr="1"/>
                <a:lstStyle/>
                <a:p>
                  <a:pPr algn="ctr"/>
                  <a:r>
                    <a:rPr lang="en-US" sz="1400" b="1" dirty="0">
                      <a:solidFill>
                        <a:schemeClr val="bg1"/>
                      </a:solidFill>
                      <a:latin typeface="Arial" pitchFamily="34" charset="0"/>
                    </a:rPr>
                    <a:t>Cache</a:t>
                  </a:r>
                </a:p>
              </p:txBody>
            </p:sp>
            <p:sp>
              <p:nvSpPr>
                <p:cNvPr id="180" name="Rectangle 167">
                  <a:extLst>
                    <a:ext uri="{FF2B5EF4-FFF2-40B4-BE49-F238E27FC236}">
                      <a16:creationId xmlns:a16="http://schemas.microsoft.com/office/drawing/2014/main" id="{700CA19F-2B2C-4F5F-9ACE-95DCDD9877D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85" y="1935"/>
                  <a:ext cx="394" cy="227"/>
                </a:xfrm>
                <a:prstGeom prst="rect">
                  <a:avLst/>
                </a:prstGeom>
                <a:solidFill>
                  <a:srgbClr val="99FF66"/>
                </a:solidFill>
                <a:ln w="9525">
                  <a:solidFill>
                    <a:srgbClr val="969696"/>
                  </a:solidFill>
                  <a:miter lim="800000"/>
                  <a:headEnd/>
                  <a:tailEnd/>
                </a:ln>
              </p:spPr>
              <p:txBody>
                <a:bodyPr wrap="none" lIns="0" tIns="0" rIns="0" bIns="0" anchor="ctr"/>
                <a:lstStyle/>
                <a:p>
                  <a:pPr algn="ctr"/>
                  <a:r>
                    <a:rPr lang="en-US" sz="1400" b="1">
                      <a:solidFill>
                        <a:schemeClr val="bg1"/>
                      </a:solidFill>
                      <a:latin typeface="Arial" pitchFamily="34" charset="0"/>
                    </a:rPr>
                    <a:t>ALU</a:t>
                  </a:r>
                </a:p>
              </p:txBody>
            </p:sp>
            <p:sp>
              <p:nvSpPr>
                <p:cNvPr id="181" name="Rectangle 168">
                  <a:extLst>
                    <a:ext uri="{FF2B5EF4-FFF2-40B4-BE49-F238E27FC236}">
                      <a16:creationId xmlns:a16="http://schemas.microsoft.com/office/drawing/2014/main" id="{A4B6E6C5-1A12-4867-B208-BECC31212ED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92" y="1935"/>
                  <a:ext cx="836" cy="463"/>
                </a:xfrm>
                <a:prstGeom prst="rect">
                  <a:avLst/>
                </a:prstGeom>
                <a:solidFill>
                  <a:srgbClr val="FFC000"/>
                </a:solidFill>
                <a:ln w="9525">
                  <a:solidFill>
                    <a:srgbClr val="969696"/>
                  </a:solidFill>
                  <a:miter lim="800000"/>
                  <a:headEnd/>
                  <a:tailEnd/>
                </a:ln>
              </p:spPr>
              <p:txBody>
                <a:bodyPr wrap="none" lIns="0" tIns="0" rIns="0" bIns="0" anchor="ctr" anchorCtr="1"/>
                <a:lstStyle/>
                <a:p>
                  <a:pPr algn="ctr"/>
                  <a:r>
                    <a:rPr lang="en-US" sz="1400" b="1">
                      <a:solidFill>
                        <a:schemeClr val="bg1"/>
                      </a:solidFill>
                      <a:latin typeface="Arial" pitchFamily="34" charset="0"/>
                    </a:rPr>
                    <a:t>Control</a:t>
                  </a:r>
                </a:p>
              </p:txBody>
            </p:sp>
            <p:sp>
              <p:nvSpPr>
                <p:cNvPr id="182" name="Rectangle 169">
                  <a:extLst>
                    <a:ext uri="{FF2B5EF4-FFF2-40B4-BE49-F238E27FC236}">
                      <a16:creationId xmlns:a16="http://schemas.microsoft.com/office/drawing/2014/main" id="{FC00C031-9E89-4B37-94D6-C4FF4401743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85" y="2178"/>
                  <a:ext cx="394" cy="227"/>
                </a:xfrm>
                <a:prstGeom prst="rect">
                  <a:avLst/>
                </a:prstGeom>
                <a:solidFill>
                  <a:srgbClr val="99FF66"/>
                </a:solidFill>
                <a:ln w="9525">
                  <a:solidFill>
                    <a:srgbClr val="969696"/>
                  </a:solidFill>
                  <a:miter lim="800000"/>
                  <a:headEnd/>
                  <a:tailEnd/>
                </a:ln>
              </p:spPr>
              <p:txBody>
                <a:bodyPr wrap="none" lIns="0" tIns="0" rIns="0" bIns="0" anchor="ctr"/>
                <a:lstStyle/>
                <a:p>
                  <a:pPr algn="ctr"/>
                  <a:r>
                    <a:rPr lang="en-US" sz="1400" b="1">
                      <a:solidFill>
                        <a:schemeClr val="bg1"/>
                      </a:solidFill>
                      <a:latin typeface="Arial" pitchFamily="34" charset="0"/>
                    </a:rPr>
                    <a:t>ALU</a:t>
                  </a:r>
                </a:p>
              </p:txBody>
            </p:sp>
            <p:sp>
              <p:nvSpPr>
                <p:cNvPr id="183" name="Rectangle 170">
                  <a:extLst>
                    <a:ext uri="{FF2B5EF4-FFF2-40B4-BE49-F238E27FC236}">
                      <a16:creationId xmlns:a16="http://schemas.microsoft.com/office/drawing/2014/main" id="{BD5AECB2-4737-4811-9A10-82A17B29ED3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870" y="1935"/>
                  <a:ext cx="394" cy="227"/>
                </a:xfrm>
                <a:prstGeom prst="rect">
                  <a:avLst/>
                </a:prstGeom>
                <a:solidFill>
                  <a:srgbClr val="99FF66"/>
                </a:solidFill>
                <a:ln w="9525">
                  <a:solidFill>
                    <a:srgbClr val="969696"/>
                  </a:solidFill>
                  <a:miter lim="800000"/>
                  <a:headEnd/>
                  <a:tailEnd/>
                </a:ln>
              </p:spPr>
              <p:txBody>
                <a:bodyPr wrap="none" lIns="0" tIns="0" rIns="0" bIns="0" anchor="ctr"/>
                <a:lstStyle/>
                <a:p>
                  <a:pPr algn="ctr"/>
                  <a:r>
                    <a:rPr lang="en-US" sz="1400" b="1">
                      <a:solidFill>
                        <a:schemeClr val="bg1"/>
                      </a:solidFill>
                      <a:latin typeface="Arial" pitchFamily="34" charset="0"/>
                    </a:rPr>
                    <a:t>ALU</a:t>
                  </a:r>
                </a:p>
              </p:txBody>
            </p:sp>
            <p:sp>
              <p:nvSpPr>
                <p:cNvPr id="184" name="Rectangle 171">
                  <a:extLst>
                    <a:ext uri="{FF2B5EF4-FFF2-40B4-BE49-F238E27FC236}">
                      <a16:creationId xmlns:a16="http://schemas.microsoft.com/office/drawing/2014/main" id="{39F55B50-702D-4FFE-939C-E5B69FBE729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870" y="2178"/>
                  <a:ext cx="394" cy="227"/>
                </a:xfrm>
                <a:prstGeom prst="rect">
                  <a:avLst/>
                </a:prstGeom>
                <a:solidFill>
                  <a:srgbClr val="99FF66"/>
                </a:solidFill>
                <a:ln w="9525">
                  <a:solidFill>
                    <a:srgbClr val="969696"/>
                  </a:solidFill>
                  <a:miter lim="800000"/>
                  <a:headEnd/>
                  <a:tailEnd/>
                </a:ln>
              </p:spPr>
              <p:txBody>
                <a:bodyPr wrap="none" lIns="0" tIns="0" rIns="0" bIns="0" anchor="ctr"/>
                <a:lstStyle/>
                <a:p>
                  <a:pPr algn="ctr"/>
                  <a:r>
                    <a:rPr lang="en-US" sz="1400" b="1" dirty="0">
                      <a:solidFill>
                        <a:schemeClr val="bg1"/>
                      </a:solidFill>
                      <a:latin typeface="Arial" pitchFamily="34" charset="0"/>
                    </a:rPr>
                    <a:t>ALU</a:t>
                  </a:r>
                </a:p>
              </p:txBody>
            </p:sp>
            <p:sp>
              <p:nvSpPr>
                <p:cNvPr id="185" name="Rectangle 172">
                  <a:extLst>
                    <a:ext uri="{FF2B5EF4-FFF2-40B4-BE49-F238E27FC236}">
                      <a16:creationId xmlns:a16="http://schemas.microsoft.com/office/drawing/2014/main" id="{96557E0B-FF7F-40AC-ABAB-15B9D23CAD9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91" y="2950"/>
                  <a:ext cx="1687" cy="211"/>
                </a:xfrm>
                <a:prstGeom prst="rect">
                  <a:avLst/>
                </a:prstGeom>
                <a:solidFill>
                  <a:srgbClr val="FF6600"/>
                </a:solidFill>
                <a:ln w="9525">
                  <a:solidFill>
                    <a:srgbClr val="969696"/>
                  </a:solidFill>
                  <a:miter lim="800000"/>
                  <a:headEnd/>
                  <a:tailEnd/>
                </a:ln>
              </p:spPr>
              <p:txBody>
                <a:bodyPr wrap="none" tIns="0" rIns="0" bIns="0" anchor="ctr"/>
                <a:lstStyle/>
                <a:p>
                  <a:r>
                    <a:rPr lang="en-US" sz="1200" b="1">
                      <a:solidFill>
                        <a:schemeClr val="bg1"/>
                      </a:solidFill>
                      <a:latin typeface="Arial" pitchFamily="34" charset="0"/>
                    </a:rPr>
                    <a:t>DRAM</a:t>
                  </a:r>
                </a:p>
              </p:txBody>
            </p:sp>
          </p:grpSp>
          <p:sp>
            <p:nvSpPr>
              <p:cNvPr id="178" name="Rettangolo 176">
                <a:extLst>
                  <a:ext uri="{FF2B5EF4-FFF2-40B4-BE49-F238E27FC236}">
                    <a16:creationId xmlns:a16="http://schemas.microsoft.com/office/drawing/2014/main" id="{45AFB7DB-9CD1-4FDD-9390-C345096D402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2133600" y="2830513"/>
                <a:ext cx="671513" cy="36988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800" b="1">
                    <a:latin typeface="Arial" pitchFamily="34" charset="0"/>
                  </a:rPr>
                  <a:t>CPU</a:t>
                </a:r>
              </a:p>
            </p:txBody>
          </p:sp>
        </p:grpSp>
        <p:grpSp>
          <p:nvGrpSpPr>
            <p:cNvPr id="9" name="Gruppo 8">
              <a:extLst>
                <a:ext uri="{FF2B5EF4-FFF2-40B4-BE49-F238E27FC236}">
                  <a16:creationId xmlns:a16="http://schemas.microsoft.com/office/drawing/2014/main" id="{0CC36EDF-6DD7-4CD0-B99D-9CEA50FAF3AA}"/>
                </a:ext>
              </a:extLst>
            </p:cNvPr>
            <p:cNvGrpSpPr/>
            <p:nvPr/>
          </p:nvGrpSpPr>
          <p:grpSpPr>
            <a:xfrm>
              <a:off x="4948214" y="2889255"/>
              <a:ext cx="3017838" cy="2808287"/>
              <a:chOff x="4948214" y="2889255"/>
              <a:chExt cx="3017838" cy="2808287"/>
            </a:xfrm>
          </p:grpSpPr>
          <p:grpSp>
            <p:nvGrpSpPr>
              <p:cNvPr id="10" name="Gruppo 9">
                <a:extLst>
                  <a:ext uri="{FF2B5EF4-FFF2-40B4-BE49-F238E27FC236}">
                    <a16:creationId xmlns:a16="http://schemas.microsoft.com/office/drawing/2014/main" id="{F775A413-8AEE-463A-A1B2-246FA2E2C0A2}"/>
                  </a:ext>
                </a:extLst>
              </p:cNvPr>
              <p:cNvGrpSpPr/>
              <p:nvPr/>
            </p:nvGrpSpPr>
            <p:grpSpPr>
              <a:xfrm>
                <a:off x="4948214" y="3228980"/>
                <a:ext cx="3017838" cy="2468562"/>
                <a:chOff x="4948214" y="3228980"/>
                <a:chExt cx="3017838" cy="2468562"/>
              </a:xfrm>
            </p:grpSpPr>
            <p:sp>
              <p:nvSpPr>
                <p:cNvPr id="12" name="Rectangle 3">
                  <a:extLst>
                    <a:ext uri="{FF2B5EF4-FFF2-40B4-BE49-F238E27FC236}">
                      <a16:creationId xmlns:a16="http://schemas.microsoft.com/office/drawing/2014/main" id="{4C25C2F8-1BAB-456A-8A12-DF4B303AC9F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948214" y="5272696"/>
                  <a:ext cx="3017838" cy="424846"/>
                </a:xfrm>
                <a:prstGeom prst="rect">
                  <a:avLst/>
                </a:prstGeom>
                <a:solidFill>
                  <a:srgbClr val="FF6600"/>
                </a:solidFill>
                <a:ln w="9525">
                  <a:solidFill>
                    <a:srgbClr val="969696"/>
                  </a:solidFill>
                  <a:miter lim="800000"/>
                  <a:headEnd/>
                  <a:tailEnd/>
                </a:ln>
              </p:spPr>
              <p:txBody>
                <a:bodyPr wrap="none" tIns="0" rIns="0" bIns="0" anchor="ctr"/>
                <a:lstStyle/>
                <a:p>
                  <a:r>
                    <a:rPr lang="en-US" sz="1200" b="1">
                      <a:solidFill>
                        <a:schemeClr val="bg1"/>
                      </a:solidFill>
                      <a:latin typeface="Arial" pitchFamily="34" charset="0"/>
                    </a:rPr>
                    <a:t>DRAM</a:t>
                  </a:r>
                </a:p>
              </p:txBody>
            </p:sp>
            <p:grpSp>
              <p:nvGrpSpPr>
                <p:cNvPr id="13" name="Group 4">
                  <a:extLst>
                    <a:ext uri="{FF2B5EF4-FFF2-40B4-BE49-F238E27FC236}">
                      <a16:creationId xmlns:a16="http://schemas.microsoft.com/office/drawing/2014/main" id="{D9A631BE-AE07-4042-9CF3-13EB3A6D8DC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951252" y="3228980"/>
                  <a:ext cx="3013282" cy="1860415"/>
                  <a:chOff x="1888" y="2761"/>
                  <a:chExt cx="1984" cy="1086"/>
                </a:xfrm>
              </p:grpSpPr>
              <p:grpSp>
                <p:nvGrpSpPr>
                  <p:cNvPr id="14" name="Group 5">
                    <a:extLst>
                      <a:ext uri="{FF2B5EF4-FFF2-40B4-BE49-F238E27FC236}">
                        <a16:creationId xmlns:a16="http://schemas.microsoft.com/office/drawing/2014/main" id="{CCB491DC-2B1F-498D-BA11-40598AD134B1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888" y="2761"/>
                    <a:ext cx="1984" cy="118"/>
                    <a:chOff x="-141" y="2876"/>
                    <a:chExt cx="1984" cy="118"/>
                  </a:xfrm>
                </p:grpSpPr>
                <p:grpSp>
                  <p:nvGrpSpPr>
                    <p:cNvPr id="158" name="Group 6">
                      <a:extLst>
                        <a:ext uri="{FF2B5EF4-FFF2-40B4-BE49-F238E27FC236}">
                          <a16:creationId xmlns:a16="http://schemas.microsoft.com/office/drawing/2014/main" id="{2F6EA1D2-4028-4AAE-ACA7-C5B0AF7B390C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-141" y="2876"/>
                      <a:ext cx="124" cy="115"/>
                      <a:chOff x="707" y="1508"/>
                      <a:chExt cx="124" cy="109"/>
                    </a:xfrm>
                  </p:grpSpPr>
                  <p:sp>
                    <p:nvSpPr>
                      <p:cNvPr id="175" name="Rectangle 7">
                        <a:extLst>
                          <a:ext uri="{FF2B5EF4-FFF2-40B4-BE49-F238E27FC236}">
                            <a16:creationId xmlns:a16="http://schemas.microsoft.com/office/drawing/2014/main" id="{EFE9B775-C717-4FEE-8CC1-EABA4F143842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707" y="1508"/>
                        <a:ext cx="124" cy="52"/>
                      </a:xfrm>
                      <a:prstGeom prst="rect">
                        <a:avLst/>
                      </a:prstGeom>
                      <a:solidFill>
                        <a:srgbClr val="FFC000"/>
                      </a:solidFill>
                      <a:ln w="9525">
                        <a:solidFill>
                          <a:srgbClr val="969696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45720" tIns="0" rIns="0" bIns="0" anchor="ctr"/>
                      <a:lstStyle/>
                      <a:p>
                        <a:endParaRPr lang="it-IT" sz="1200" b="1">
                          <a:solidFill>
                            <a:schemeClr val="bg1"/>
                          </a:solidFill>
                          <a:latin typeface="Arial" pitchFamily="34" charset="0"/>
                        </a:endParaRPr>
                      </a:p>
                    </p:txBody>
                  </p:sp>
                  <p:sp>
                    <p:nvSpPr>
                      <p:cNvPr id="176" name="Rectangle 8">
                        <a:extLst>
                          <a:ext uri="{FF2B5EF4-FFF2-40B4-BE49-F238E27FC236}">
                            <a16:creationId xmlns:a16="http://schemas.microsoft.com/office/drawing/2014/main" id="{3961778A-1C79-4B02-A6CA-340C539DB914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707" y="1565"/>
                        <a:ext cx="124" cy="52"/>
                      </a:xfrm>
                      <a:prstGeom prst="rect">
                        <a:avLst/>
                      </a:prstGeom>
                      <a:solidFill>
                        <a:schemeClr val="accent1"/>
                      </a:solidFill>
                      <a:ln w="9525">
                        <a:solidFill>
                          <a:srgbClr val="969696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45720" tIns="0" rIns="0" bIns="0" anchor="ctr"/>
                      <a:lstStyle/>
                      <a:p>
                        <a:endParaRPr lang="it-IT" sz="1200" b="1">
                          <a:solidFill>
                            <a:schemeClr val="bg1"/>
                          </a:solidFill>
                          <a:latin typeface="Arial" pitchFamily="34" charset="0"/>
                        </a:endParaRPr>
                      </a:p>
                    </p:txBody>
                  </p:sp>
                </p:grpSp>
                <p:sp>
                  <p:nvSpPr>
                    <p:cNvPr id="159" name="Rectangle 9">
                      <a:extLst>
                        <a:ext uri="{FF2B5EF4-FFF2-40B4-BE49-F238E27FC236}">
                          <a16:creationId xmlns:a16="http://schemas.microsoft.com/office/drawing/2014/main" id="{0D477743-0F22-4194-A28F-BE2F08C436DB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0" y="2879"/>
                      <a:ext cx="1843" cy="115"/>
                    </a:xfrm>
                    <a:prstGeom prst="rect">
                      <a:avLst/>
                    </a:prstGeom>
                    <a:solidFill>
                      <a:srgbClr val="99FF66"/>
                    </a:solidFill>
                    <a:ln w="9525">
                      <a:solidFill>
                        <a:srgbClr val="969696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0" tIns="0" rIns="0" bIns="0" anchor="ctr"/>
                    <a:lstStyle/>
                    <a:p>
                      <a:pPr algn="ctr"/>
                      <a:endParaRPr lang="it-IT" sz="1400" b="1">
                        <a:solidFill>
                          <a:schemeClr val="bg1"/>
                        </a:solidFill>
                        <a:latin typeface="Arial" pitchFamily="34" charset="0"/>
                      </a:endParaRPr>
                    </a:p>
                  </p:txBody>
                </p:sp>
                <p:sp>
                  <p:nvSpPr>
                    <p:cNvPr id="160" name="Line 10">
                      <a:extLst>
                        <a:ext uri="{FF2B5EF4-FFF2-40B4-BE49-F238E27FC236}">
                          <a16:creationId xmlns:a16="http://schemas.microsoft.com/office/drawing/2014/main" id="{0AF51238-933C-4D4E-82AE-DD4CE1A28743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115" y="2879"/>
                      <a:ext cx="0" cy="115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969696"/>
                      </a:solidFill>
                      <a:round/>
                      <a:headEnd/>
                      <a:tailEnd/>
                    </a:ln>
                  </p:spPr>
                  <p:txBody>
                    <a:bodyPr wrap="none" lIns="0" tIns="0" rIns="0" bIns="0" anchor="ctr"/>
                    <a:lstStyle/>
                    <a:p>
                      <a:endParaRPr lang="it-IT"/>
                    </a:p>
                  </p:txBody>
                </p:sp>
                <p:sp>
                  <p:nvSpPr>
                    <p:cNvPr id="161" name="Line 11">
                      <a:extLst>
                        <a:ext uri="{FF2B5EF4-FFF2-40B4-BE49-F238E27FC236}">
                          <a16:creationId xmlns:a16="http://schemas.microsoft.com/office/drawing/2014/main" id="{681933A3-1253-4651-847B-EACE018F1CE5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30" y="2879"/>
                      <a:ext cx="0" cy="115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969696"/>
                      </a:solidFill>
                      <a:round/>
                      <a:headEnd/>
                      <a:tailEnd/>
                    </a:ln>
                  </p:spPr>
                  <p:txBody>
                    <a:bodyPr wrap="none" lIns="0" tIns="0" rIns="0" bIns="0" anchor="ctr"/>
                    <a:lstStyle/>
                    <a:p>
                      <a:endParaRPr lang="it-IT"/>
                    </a:p>
                  </p:txBody>
                </p:sp>
                <p:sp>
                  <p:nvSpPr>
                    <p:cNvPr id="162" name="Line 12">
                      <a:extLst>
                        <a:ext uri="{FF2B5EF4-FFF2-40B4-BE49-F238E27FC236}">
                          <a16:creationId xmlns:a16="http://schemas.microsoft.com/office/drawing/2014/main" id="{69635B59-3F45-4238-A9A1-F166C2902C95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45" y="2879"/>
                      <a:ext cx="0" cy="115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969696"/>
                      </a:solidFill>
                      <a:round/>
                      <a:headEnd/>
                      <a:tailEnd/>
                    </a:ln>
                  </p:spPr>
                  <p:txBody>
                    <a:bodyPr wrap="none" lIns="0" tIns="0" rIns="0" bIns="0" anchor="ctr"/>
                    <a:lstStyle/>
                    <a:p>
                      <a:endParaRPr lang="it-IT"/>
                    </a:p>
                  </p:txBody>
                </p:sp>
                <p:sp>
                  <p:nvSpPr>
                    <p:cNvPr id="163" name="Line 13">
                      <a:extLst>
                        <a:ext uri="{FF2B5EF4-FFF2-40B4-BE49-F238E27FC236}">
                          <a16:creationId xmlns:a16="http://schemas.microsoft.com/office/drawing/2014/main" id="{CB9752E4-9043-4674-91F3-B828B389AC68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60" y="2879"/>
                      <a:ext cx="0" cy="115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969696"/>
                      </a:solidFill>
                      <a:round/>
                      <a:headEnd/>
                      <a:tailEnd/>
                    </a:ln>
                  </p:spPr>
                  <p:txBody>
                    <a:bodyPr wrap="none" lIns="0" tIns="0" rIns="0" bIns="0" anchor="ctr"/>
                    <a:lstStyle/>
                    <a:p>
                      <a:endParaRPr lang="it-IT"/>
                    </a:p>
                  </p:txBody>
                </p:sp>
                <p:sp>
                  <p:nvSpPr>
                    <p:cNvPr id="164" name="Line 14">
                      <a:extLst>
                        <a:ext uri="{FF2B5EF4-FFF2-40B4-BE49-F238E27FC236}">
                          <a16:creationId xmlns:a16="http://schemas.microsoft.com/office/drawing/2014/main" id="{13AE8FA3-74E5-4452-BB66-A4EC24CCA12F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575" y="2879"/>
                      <a:ext cx="0" cy="115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969696"/>
                      </a:solidFill>
                      <a:round/>
                      <a:headEnd/>
                      <a:tailEnd/>
                    </a:ln>
                  </p:spPr>
                  <p:txBody>
                    <a:bodyPr wrap="none" lIns="0" tIns="0" rIns="0" bIns="0" anchor="ctr"/>
                    <a:lstStyle/>
                    <a:p>
                      <a:endParaRPr lang="it-IT"/>
                    </a:p>
                  </p:txBody>
                </p:sp>
                <p:sp>
                  <p:nvSpPr>
                    <p:cNvPr id="165" name="Line 15">
                      <a:extLst>
                        <a:ext uri="{FF2B5EF4-FFF2-40B4-BE49-F238E27FC236}">
                          <a16:creationId xmlns:a16="http://schemas.microsoft.com/office/drawing/2014/main" id="{33202B15-0870-4E23-87A3-0F5583F5F6FD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690" y="2879"/>
                      <a:ext cx="1" cy="115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969696"/>
                      </a:solidFill>
                      <a:round/>
                      <a:headEnd/>
                      <a:tailEnd/>
                    </a:ln>
                  </p:spPr>
                  <p:txBody>
                    <a:bodyPr wrap="none" lIns="0" tIns="0" rIns="0" bIns="0" anchor="ctr"/>
                    <a:lstStyle/>
                    <a:p>
                      <a:endParaRPr lang="it-IT"/>
                    </a:p>
                  </p:txBody>
                </p:sp>
                <p:sp>
                  <p:nvSpPr>
                    <p:cNvPr id="166" name="Line 16">
                      <a:extLst>
                        <a:ext uri="{FF2B5EF4-FFF2-40B4-BE49-F238E27FC236}">
                          <a16:creationId xmlns:a16="http://schemas.microsoft.com/office/drawing/2014/main" id="{AE9A4F72-BF10-4119-9F49-0C690F28824D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1381" y="2879"/>
                      <a:ext cx="1" cy="115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969696"/>
                      </a:solidFill>
                      <a:round/>
                      <a:headEnd/>
                      <a:tailEnd/>
                    </a:ln>
                  </p:spPr>
                  <p:txBody>
                    <a:bodyPr wrap="none" lIns="0" tIns="0" rIns="0" bIns="0" anchor="ctr"/>
                    <a:lstStyle/>
                    <a:p>
                      <a:endParaRPr lang="it-IT"/>
                    </a:p>
                  </p:txBody>
                </p:sp>
                <p:sp>
                  <p:nvSpPr>
                    <p:cNvPr id="167" name="Line 17">
                      <a:extLst>
                        <a:ext uri="{FF2B5EF4-FFF2-40B4-BE49-F238E27FC236}">
                          <a16:creationId xmlns:a16="http://schemas.microsoft.com/office/drawing/2014/main" id="{75A27BFF-D086-478E-BCE1-71FA97227D13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806" y="2879"/>
                      <a:ext cx="1" cy="115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969696"/>
                      </a:solidFill>
                      <a:round/>
                      <a:headEnd/>
                      <a:tailEnd/>
                    </a:ln>
                  </p:spPr>
                  <p:txBody>
                    <a:bodyPr wrap="none" lIns="0" tIns="0" rIns="0" bIns="0" anchor="ctr"/>
                    <a:lstStyle/>
                    <a:p>
                      <a:endParaRPr lang="it-IT"/>
                    </a:p>
                  </p:txBody>
                </p:sp>
                <p:sp>
                  <p:nvSpPr>
                    <p:cNvPr id="168" name="Line 18">
                      <a:extLst>
                        <a:ext uri="{FF2B5EF4-FFF2-40B4-BE49-F238E27FC236}">
                          <a16:creationId xmlns:a16="http://schemas.microsoft.com/office/drawing/2014/main" id="{B2450A59-EBA5-4306-8CD1-7197364331B4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921" y="2879"/>
                      <a:ext cx="1" cy="115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969696"/>
                      </a:solidFill>
                      <a:round/>
                      <a:headEnd/>
                      <a:tailEnd/>
                    </a:ln>
                  </p:spPr>
                  <p:txBody>
                    <a:bodyPr wrap="none" lIns="0" tIns="0" rIns="0" bIns="0" anchor="ctr"/>
                    <a:lstStyle/>
                    <a:p>
                      <a:endParaRPr lang="it-IT"/>
                    </a:p>
                  </p:txBody>
                </p:sp>
                <p:sp>
                  <p:nvSpPr>
                    <p:cNvPr id="169" name="Line 19">
                      <a:extLst>
                        <a:ext uri="{FF2B5EF4-FFF2-40B4-BE49-F238E27FC236}">
                          <a16:creationId xmlns:a16="http://schemas.microsoft.com/office/drawing/2014/main" id="{F9582007-D44D-471F-8DB6-95B515C37DAD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1036" y="2879"/>
                      <a:ext cx="1" cy="115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969696"/>
                      </a:solidFill>
                      <a:round/>
                      <a:headEnd/>
                      <a:tailEnd/>
                    </a:ln>
                  </p:spPr>
                  <p:txBody>
                    <a:bodyPr wrap="none" lIns="0" tIns="0" rIns="0" bIns="0" anchor="ctr"/>
                    <a:lstStyle/>
                    <a:p>
                      <a:endParaRPr lang="it-IT"/>
                    </a:p>
                  </p:txBody>
                </p:sp>
                <p:sp>
                  <p:nvSpPr>
                    <p:cNvPr id="170" name="Line 20">
                      <a:extLst>
                        <a:ext uri="{FF2B5EF4-FFF2-40B4-BE49-F238E27FC236}">
                          <a16:creationId xmlns:a16="http://schemas.microsoft.com/office/drawing/2014/main" id="{B66FA0A6-30FE-416D-8385-8C0054E341DE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1151" y="2879"/>
                      <a:ext cx="1" cy="115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969696"/>
                      </a:solidFill>
                      <a:round/>
                      <a:headEnd/>
                      <a:tailEnd/>
                    </a:ln>
                  </p:spPr>
                  <p:txBody>
                    <a:bodyPr wrap="none" lIns="0" tIns="0" rIns="0" bIns="0" anchor="ctr"/>
                    <a:lstStyle/>
                    <a:p>
                      <a:endParaRPr lang="it-IT"/>
                    </a:p>
                  </p:txBody>
                </p:sp>
                <p:sp>
                  <p:nvSpPr>
                    <p:cNvPr id="171" name="Line 21">
                      <a:extLst>
                        <a:ext uri="{FF2B5EF4-FFF2-40B4-BE49-F238E27FC236}">
                          <a16:creationId xmlns:a16="http://schemas.microsoft.com/office/drawing/2014/main" id="{BD428D18-CEA8-402A-8F24-5CACFA5ED947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1266" y="2879"/>
                      <a:ext cx="1" cy="115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969696"/>
                      </a:solidFill>
                      <a:round/>
                      <a:headEnd/>
                      <a:tailEnd/>
                    </a:ln>
                  </p:spPr>
                  <p:txBody>
                    <a:bodyPr wrap="none" lIns="0" tIns="0" rIns="0" bIns="0" anchor="ctr"/>
                    <a:lstStyle/>
                    <a:p>
                      <a:endParaRPr lang="it-IT"/>
                    </a:p>
                  </p:txBody>
                </p:sp>
                <p:sp>
                  <p:nvSpPr>
                    <p:cNvPr id="172" name="Line 22">
                      <a:extLst>
                        <a:ext uri="{FF2B5EF4-FFF2-40B4-BE49-F238E27FC236}">
                          <a16:creationId xmlns:a16="http://schemas.microsoft.com/office/drawing/2014/main" id="{74C61E26-9A4C-40EF-A526-E99E6F51BDE2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1497" y="2879"/>
                      <a:ext cx="1" cy="115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969696"/>
                      </a:solidFill>
                      <a:round/>
                      <a:headEnd/>
                      <a:tailEnd/>
                    </a:ln>
                  </p:spPr>
                  <p:txBody>
                    <a:bodyPr wrap="none" lIns="0" tIns="0" rIns="0" bIns="0" anchor="ctr"/>
                    <a:lstStyle/>
                    <a:p>
                      <a:endParaRPr lang="it-IT"/>
                    </a:p>
                  </p:txBody>
                </p:sp>
                <p:sp>
                  <p:nvSpPr>
                    <p:cNvPr id="173" name="Line 23">
                      <a:extLst>
                        <a:ext uri="{FF2B5EF4-FFF2-40B4-BE49-F238E27FC236}">
                          <a16:creationId xmlns:a16="http://schemas.microsoft.com/office/drawing/2014/main" id="{88E3D443-820E-47D2-B19A-3036F3A63913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1612" y="2879"/>
                      <a:ext cx="1" cy="115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969696"/>
                      </a:solidFill>
                      <a:round/>
                      <a:headEnd/>
                      <a:tailEnd/>
                    </a:ln>
                  </p:spPr>
                  <p:txBody>
                    <a:bodyPr wrap="none" lIns="0" tIns="0" rIns="0" bIns="0" anchor="ctr"/>
                    <a:lstStyle/>
                    <a:p>
                      <a:endParaRPr lang="it-IT"/>
                    </a:p>
                  </p:txBody>
                </p:sp>
                <p:sp>
                  <p:nvSpPr>
                    <p:cNvPr id="174" name="Line 24">
                      <a:extLst>
                        <a:ext uri="{FF2B5EF4-FFF2-40B4-BE49-F238E27FC236}">
                          <a16:creationId xmlns:a16="http://schemas.microsoft.com/office/drawing/2014/main" id="{9148E3E3-8606-4C5D-ADC7-D3EEB803826C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1727" y="2879"/>
                      <a:ext cx="1" cy="115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969696"/>
                      </a:solidFill>
                      <a:round/>
                      <a:headEnd/>
                      <a:tailEnd/>
                    </a:ln>
                  </p:spPr>
                  <p:txBody>
                    <a:bodyPr wrap="none" lIns="0" tIns="0" rIns="0" bIns="0" anchor="ctr"/>
                    <a:lstStyle/>
                    <a:p>
                      <a:endParaRPr lang="it-IT"/>
                    </a:p>
                  </p:txBody>
                </p:sp>
              </p:grpSp>
              <p:grpSp>
                <p:nvGrpSpPr>
                  <p:cNvPr id="15" name="Group 25">
                    <a:extLst>
                      <a:ext uri="{FF2B5EF4-FFF2-40B4-BE49-F238E27FC236}">
                        <a16:creationId xmlns:a16="http://schemas.microsoft.com/office/drawing/2014/main" id="{73CD1317-C47E-48B1-B360-60B255F1CF7E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888" y="2899"/>
                    <a:ext cx="1984" cy="118"/>
                    <a:chOff x="-141" y="2876"/>
                    <a:chExt cx="1984" cy="118"/>
                  </a:xfrm>
                </p:grpSpPr>
                <p:grpSp>
                  <p:nvGrpSpPr>
                    <p:cNvPr id="139" name="Group 26">
                      <a:extLst>
                        <a:ext uri="{FF2B5EF4-FFF2-40B4-BE49-F238E27FC236}">
                          <a16:creationId xmlns:a16="http://schemas.microsoft.com/office/drawing/2014/main" id="{F84A4EF8-6D44-41C5-AC8E-5ACE6F4773FA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-141" y="2876"/>
                      <a:ext cx="124" cy="115"/>
                      <a:chOff x="707" y="1508"/>
                      <a:chExt cx="124" cy="109"/>
                    </a:xfrm>
                  </p:grpSpPr>
                  <p:sp>
                    <p:nvSpPr>
                      <p:cNvPr id="156" name="Rectangle 27">
                        <a:extLst>
                          <a:ext uri="{FF2B5EF4-FFF2-40B4-BE49-F238E27FC236}">
                            <a16:creationId xmlns:a16="http://schemas.microsoft.com/office/drawing/2014/main" id="{6E3A2893-4BF8-4BCD-B606-CDC32D16EEA2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707" y="1508"/>
                        <a:ext cx="124" cy="52"/>
                      </a:xfrm>
                      <a:prstGeom prst="rect">
                        <a:avLst/>
                      </a:prstGeom>
                      <a:solidFill>
                        <a:srgbClr val="FFC000"/>
                      </a:solidFill>
                      <a:ln w="9525">
                        <a:solidFill>
                          <a:srgbClr val="969696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45720" tIns="0" rIns="0" bIns="0" anchor="ctr"/>
                      <a:lstStyle/>
                      <a:p>
                        <a:endParaRPr lang="it-IT" sz="1200" b="1">
                          <a:solidFill>
                            <a:schemeClr val="bg1"/>
                          </a:solidFill>
                          <a:latin typeface="Arial" pitchFamily="34" charset="0"/>
                        </a:endParaRPr>
                      </a:p>
                    </p:txBody>
                  </p:sp>
                  <p:sp>
                    <p:nvSpPr>
                      <p:cNvPr id="157" name="Rectangle 28">
                        <a:extLst>
                          <a:ext uri="{FF2B5EF4-FFF2-40B4-BE49-F238E27FC236}">
                            <a16:creationId xmlns:a16="http://schemas.microsoft.com/office/drawing/2014/main" id="{D88DCE30-4906-44BE-90E2-85264853AAAE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707" y="1565"/>
                        <a:ext cx="124" cy="52"/>
                      </a:xfrm>
                      <a:prstGeom prst="rect">
                        <a:avLst/>
                      </a:prstGeom>
                      <a:solidFill>
                        <a:schemeClr val="accent1"/>
                      </a:solidFill>
                      <a:ln w="9525">
                        <a:solidFill>
                          <a:srgbClr val="969696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45720" tIns="0" rIns="0" bIns="0" anchor="ctr"/>
                      <a:lstStyle/>
                      <a:p>
                        <a:endParaRPr lang="it-IT" sz="1200" b="1">
                          <a:solidFill>
                            <a:schemeClr val="bg1"/>
                          </a:solidFill>
                          <a:latin typeface="Arial" pitchFamily="34" charset="0"/>
                        </a:endParaRPr>
                      </a:p>
                    </p:txBody>
                  </p:sp>
                </p:grpSp>
                <p:sp>
                  <p:nvSpPr>
                    <p:cNvPr id="140" name="Rectangle 29">
                      <a:extLst>
                        <a:ext uri="{FF2B5EF4-FFF2-40B4-BE49-F238E27FC236}">
                          <a16:creationId xmlns:a16="http://schemas.microsoft.com/office/drawing/2014/main" id="{31383DDE-2B95-4F38-950B-325DB215A4B6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0" y="2879"/>
                      <a:ext cx="1843" cy="115"/>
                    </a:xfrm>
                    <a:prstGeom prst="rect">
                      <a:avLst/>
                    </a:prstGeom>
                    <a:solidFill>
                      <a:srgbClr val="99FF66"/>
                    </a:solidFill>
                    <a:ln w="9525">
                      <a:solidFill>
                        <a:srgbClr val="969696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0" tIns="0" rIns="0" bIns="0" anchor="ctr"/>
                    <a:lstStyle/>
                    <a:p>
                      <a:pPr algn="ctr"/>
                      <a:endParaRPr lang="it-IT" sz="1400" b="1">
                        <a:solidFill>
                          <a:schemeClr val="bg1"/>
                        </a:solidFill>
                        <a:latin typeface="Arial" pitchFamily="34" charset="0"/>
                      </a:endParaRPr>
                    </a:p>
                  </p:txBody>
                </p:sp>
                <p:sp>
                  <p:nvSpPr>
                    <p:cNvPr id="141" name="Line 30">
                      <a:extLst>
                        <a:ext uri="{FF2B5EF4-FFF2-40B4-BE49-F238E27FC236}">
                          <a16:creationId xmlns:a16="http://schemas.microsoft.com/office/drawing/2014/main" id="{0C367272-D8AF-40DF-9145-025E9054E913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115" y="2879"/>
                      <a:ext cx="0" cy="115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969696"/>
                      </a:solidFill>
                      <a:round/>
                      <a:headEnd/>
                      <a:tailEnd/>
                    </a:ln>
                  </p:spPr>
                  <p:txBody>
                    <a:bodyPr wrap="none" lIns="0" tIns="0" rIns="0" bIns="0" anchor="ctr"/>
                    <a:lstStyle/>
                    <a:p>
                      <a:endParaRPr lang="it-IT"/>
                    </a:p>
                  </p:txBody>
                </p:sp>
                <p:sp>
                  <p:nvSpPr>
                    <p:cNvPr id="142" name="Line 31">
                      <a:extLst>
                        <a:ext uri="{FF2B5EF4-FFF2-40B4-BE49-F238E27FC236}">
                          <a16:creationId xmlns:a16="http://schemas.microsoft.com/office/drawing/2014/main" id="{B9AB21F8-07DE-4CFE-98C5-862CF48E9ABE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30" y="2879"/>
                      <a:ext cx="0" cy="115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969696"/>
                      </a:solidFill>
                      <a:round/>
                      <a:headEnd/>
                      <a:tailEnd/>
                    </a:ln>
                  </p:spPr>
                  <p:txBody>
                    <a:bodyPr wrap="none" lIns="0" tIns="0" rIns="0" bIns="0" anchor="ctr"/>
                    <a:lstStyle/>
                    <a:p>
                      <a:endParaRPr lang="it-IT"/>
                    </a:p>
                  </p:txBody>
                </p:sp>
                <p:sp>
                  <p:nvSpPr>
                    <p:cNvPr id="143" name="Line 32">
                      <a:extLst>
                        <a:ext uri="{FF2B5EF4-FFF2-40B4-BE49-F238E27FC236}">
                          <a16:creationId xmlns:a16="http://schemas.microsoft.com/office/drawing/2014/main" id="{0D4E40A8-6C9D-4530-BB6D-CDA884BE0FCF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45" y="2879"/>
                      <a:ext cx="0" cy="115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969696"/>
                      </a:solidFill>
                      <a:round/>
                      <a:headEnd/>
                      <a:tailEnd/>
                    </a:ln>
                  </p:spPr>
                  <p:txBody>
                    <a:bodyPr wrap="none" lIns="0" tIns="0" rIns="0" bIns="0" anchor="ctr"/>
                    <a:lstStyle/>
                    <a:p>
                      <a:endParaRPr lang="it-IT"/>
                    </a:p>
                  </p:txBody>
                </p:sp>
                <p:sp>
                  <p:nvSpPr>
                    <p:cNvPr id="144" name="Line 33">
                      <a:extLst>
                        <a:ext uri="{FF2B5EF4-FFF2-40B4-BE49-F238E27FC236}">
                          <a16:creationId xmlns:a16="http://schemas.microsoft.com/office/drawing/2014/main" id="{5C90B89E-DEB9-4A0A-86F2-E31D828C23C9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60" y="2879"/>
                      <a:ext cx="0" cy="115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969696"/>
                      </a:solidFill>
                      <a:round/>
                      <a:headEnd/>
                      <a:tailEnd/>
                    </a:ln>
                  </p:spPr>
                  <p:txBody>
                    <a:bodyPr wrap="none" lIns="0" tIns="0" rIns="0" bIns="0" anchor="ctr"/>
                    <a:lstStyle/>
                    <a:p>
                      <a:endParaRPr lang="it-IT"/>
                    </a:p>
                  </p:txBody>
                </p:sp>
                <p:sp>
                  <p:nvSpPr>
                    <p:cNvPr id="145" name="Line 34">
                      <a:extLst>
                        <a:ext uri="{FF2B5EF4-FFF2-40B4-BE49-F238E27FC236}">
                          <a16:creationId xmlns:a16="http://schemas.microsoft.com/office/drawing/2014/main" id="{348D7E71-9212-4933-960D-EE412ED976CA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575" y="2879"/>
                      <a:ext cx="0" cy="115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969696"/>
                      </a:solidFill>
                      <a:round/>
                      <a:headEnd/>
                      <a:tailEnd/>
                    </a:ln>
                  </p:spPr>
                  <p:txBody>
                    <a:bodyPr wrap="none" lIns="0" tIns="0" rIns="0" bIns="0" anchor="ctr"/>
                    <a:lstStyle/>
                    <a:p>
                      <a:endParaRPr lang="it-IT"/>
                    </a:p>
                  </p:txBody>
                </p:sp>
                <p:sp>
                  <p:nvSpPr>
                    <p:cNvPr id="146" name="Line 35">
                      <a:extLst>
                        <a:ext uri="{FF2B5EF4-FFF2-40B4-BE49-F238E27FC236}">
                          <a16:creationId xmlns:a16="http://schemas.microsoft.com/office/drawing/2014/main" id="{5EDB0F88-BDE5-4D6B-B277-208E6976006D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690" y="2879"/>
                      <a:ext cx="1" cy="115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969696"/>
                      </a:solidFill>
                      <a:round/>
                      <a:headEnd/>
                      <a:tailEnd/>
                    </a:ln>
                  </p:spPr>
                  <p:txBody>
                    <a:bodyPr wrap="none" lIns="0" tIns="0" rIns="0" bIns="0" anchor="ctr"/>
                    <a:lstStyle/>
                    <a:p>
                      <a:endParaRPr lang="it-IT"/>
                    </a:p>
                  </p:txBody>
                </p:sp>
                <p:sp>
                  <p:nvSpPr>
                    <p:cNvPr id="147" name="Line 36">
                      <a:extLst>
                        <a:ext uri="{FF2B5EF4-FFF2-40B4-BE49-F238E27FC236}">
                          <a16:creationId xmlns:a16="http://schemas.microsoft.com/office/drawing/2014/main" id="{2A94D77C-33FD-4AC8-AAB8-E1A93DE2C170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1381" y="2879"/>
                      <a:ext cx="1" cy="115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969696"/>
                      </a:solidFill>
                      <a:round/>
                      <a:headEnd/>
                      <a:tailEnd/>
                    </a:ln>
                  </p:spPr>
                  <p:txBody>
                    <a:bodyPr wrap="none" lIns="0" tIns="0" rIns="0" bIns="0" anchor="ctr"/>
                    <a:lstStyle/>
                    <a:p>
                      <a:endParaRPr lang="it-IT"/>
                    </a:p>
                  </p:txBody>
                </p:sp>
                <p:sp>
                  <p:nvSpPr>
                    <p:cNvPr id="148" name="Line 37">
                      <a:extLst>
                        <a:ext uri="{FF2B5EF4-FFF2-40B4-BE49-F238E27FC236}">
                          <a16:creationId xmlns:a16="http://schemas.microsoft.com/office/drawing/2014/main" id="{D6B4BCA9-B2C0-4A45-B5ED-E3ACF013F4DF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806" y="2879"/>
                      <a:ext cx="1" cy="115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969696"/>
                      </a:solidFill>
                      <a:round/>
                      <a:headEnd/>
                      <a:tailEnd/>
                    </a:ln>
                  </p:spPr>
                  <p:txBody>
                    <a:bodyPr wrap="none" lIns="0" tIns="0" rIns="0" bIns="0" anchor="ctr"/>
                    <a:lstStyle/>
                    <a:p>
                      <a:endParaRPr lang="it-IT"/>
                    </a:p>
                  </p:txBody>
                </p:sp>
                <p:sp>
                  <p:nvSpPr>
                    <p:cNvPr id="149" name="Line 38">
                      <a:extLst>
                        <a:ext uri="{FF2B5EF4-FFF2-40B4-BE49-F238E27FC236}">
                          <a16:creationId xmlns:a16="http://schemas.microsoft.com/office/drawing/2014/main" id="{8C7E7E68-1754-421C-BDF3-B4D55005FEA5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921" y="2879"/>
                      <a:ext cx="1" cy="115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969696"/>
                      </a:solidFill>
                      <a:round/>
                      <a:headEnd/>
                      <a:tailEnd/>
                    </a:ln>
                  </p:spPr>
                  <p:txBody>
                    <a:bodyPr wrap="none" lIns="0" tIns="0" rIns="0" bIns="0" anchor="ctr"/>
                    <a:lstStyle/>
                    <a:p>
                      <a:endParaRPr lang="it-IT"/>
                    </a:p>
                  </p:txBody>
                </p:sp>
                <p:sp>
                  <p:nvSpPr>
                    <p:cNvPr id="150" name="Line 39">
                      <a:extLst>
                        <a:ext uri="{FF2B5EF4-FFF2-40B4-BE49-F238E27FC236}">
                          <a16:creationId xmlns:a16="http://schemas.microsoft.com/office/drawing/2014/main" id="{9144BE7B-D09B-4846-8E88-C5D5D88E05C3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1036" y="2879"/>
                      <a:ext cx="1" cy="115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969696"/>
                      </a:solidFill>
                      <a:round/>
                      <a:headEnd/>
                      <a:tailEnd/>
                    </a:ln>
                  </p:spPr>
                  <p:txBody>
                    <a:bodyPr wrap="none" lIns="0" tIns="0" rIns="0" bIns="0" anchor="ctr"/>
                    <a:lstStyle/>
                    <a:p>
                      <a:endParaRPr lang="it-IT"/>
                    </a:p>
                  </p:txBody>
                </p:sp>
                <p:sp>
                  <p:nvSpPr>
                    <p:cNvPr id="151" name="Line 40">
                      <a:extLst>
                        <a:ext uri="{FF2B5EF4-FFF2-40B4-BE49-F238E27FC236}">
                          <a16:creationId xmlns:a16="http://schemas.microsoft.com/office/drawing/2014/main" id="{3EDBA4D8-6502-444B-A58C-EE6BCAC29FBF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1151" y="2879"/>
                      <a:ext cx="1" cy="115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969696"/>
                      </a:solidFill>
                      <a:round/>
                      <a:headEnd/>
                      <a:tailEnd/>
                    </a:ln>
                  </p:spPr>
                  <p:txBody>
                    <a:bodyPr wrap="none" lIns="0" tIns="0" rIns="0" bIns="0" anchor="ctr"/>
                    <a:lstStyle/>
                    <a:p>
                      <a:endParaRPr lang="it-IT"/>
                    </a:p>
                  </p:txBody>
                </p:sp>
                <p:sp>
                  <p:nvSpPr>
                    <p:cNvPr id="152" name="Line 41">
                      <a:extLst>
                        <a:ext uri="{FF2B5EF4-FFF2-40B4-BE49-F238E27FC236}">
                          <a16:creationId xmlns:a16="http://schemas.microsoft.com/office/drawing/2014/main" id="{E598D5A0-F608-486A-A4BD-69135746F8F1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1266" y="2879"/>
                      <a:ext cx="1" cy="115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969696"/>
                      </a:solidFill>
                      <a:round/>
                      <a:headEnd/>
                      <a:tailEnd/>
                    </a:ln>
                  </p:spPr>
                  <p:txBody>
                    <a:bodyPr wrap="none" lIns="0" tIns="0" rIns="0" bIns="0" anchor="ctr"/>
                    <a:lstStyle/>
                    <a:p>
                      <a:endParaRPr lang="it-IT"/>
                    </a:p>
                  </p:txBody>
                </p:sp>
                <p:sp>
                  <p:nvSpPr>
                    <p:cNvPr id="153" name="Line 42">
                      <a:extLst>
                        <a:ext uri="{FF2B5EF4-FFF2-40B4-BE49-F238E27FC236}">
                          <a16:creationId xmlns:a16="http://schemas.microsoft.com/office/drawing/2014/main" id="{6FEB9524-3C7B-4B1E-ACDD-435363BA00AF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1497" y="2879"/>
                      <a:ext cx="1" cy="115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969696"/>
                      </a:solidFill>
                      <a:round/>
                      <a:headEnd/>
                      <a:tailEnd/>
                    </a:ln>
                  </p:spPr>
                  <p:txBody>
                    <a:bodyPr wrap="none" lIns="0" tIns="0" rIns="0" bIns="0" anchor="ctr"/>
                    <a:lstStyle/>
                    <a:p>
                      <a:endParaRPr lang="it-IT"/>
                    </a:p>
                  </p:txBody>
                </p:sp>
                <p:sp>
                  <p:nvSpPr>
                    <p:cNvPr id="154" name="Line 43">
                      <a:extLst>
                        <a:ext uri="{FF2B5EF4-FFF2-40B4-BE49-F238E27FC236}">
                          <a16:creationId xmlns:a16="http://schemas.microsoft.com/office/drawing/2014/main" id="{D7D17AC4-EA83-4E19-8901-294AE24345C8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1612" y="2879"/>
                      <a:ext cx="1" cy="115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969696"/>
                      </a:solidFill>
                      <a:round/>
                      <a:headEnd/>
                      <a:tailEnd/>
                    </a:ln>
                  </p:spPr>
                  <p:txBody>
                    <a:bodyPr wrap="none" lIns="0" tIns="0" rIns="0" bIns="0" anchor="ctr"/>
                    <a:lstStyle/>
                    <a:p>
                      <a:endParaRPr lang="it-IT"/>
                    </a:p>
                  </p:txBody>
                </p:sp>
                <p:sp>
                  <p:nvSpPr>
                    <p:cNvPr id="155" name="Line 44">
                      <a:extLst>
                        <a:ext uri="{FF2B5EF4-FFF2-40B4-BE49-F238E27FC236}">
                          <a16:creationId xmlns:a16="http://schemas.microsoft.com/office/drawing/2014/main" id="{9A8B19A9-BD13-4D23-B981-DA190EABC9FA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1727" y="2879"/>
                      <a:ext cx="1" cy="115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969696"/>
                      </a:solidFill>
                      <a:round/>
                      <a:headEnd/>
                      <a:tailEnd/>
                    </a:ln>
                  </p:spPr>
                  <p:txBody>
                    <a:bodyPr wrap="none" lIns="0" tIns="0" rIns="0" bIns="0" anchor="ctr"/>
                    <a:lstStyle/>
                    <a:p>
                      <a:endParaRPr lang="it-IT"/>
                    </a:p>
                  </p:txBody>
                </p:sp>
              </p:grpSp>
              <p:grpSp>
                <p:nvGrpSpPr>
                  <p:cNvPr id="17" name="Group 45">
                    <a:extLst>
                      <a:ext uri="{FF2B5EF4-FFF2-40B4-BE49-F238E27FC236}">
                        <a16:creationId xmlns:a16="http://schemas.microsoft.com/office/drawing/2014/main" id="{B5A21942-7800-4A63-BCCC-15A95C3DB522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888" y="3037"/>
                    <a:ext cx="1984" cy="118"/>
                    <a:chOff x="-141" y="2876"/>
                    <a:chExt cx="1984" cy="118"/>
                  </a:xfrm>
                </p:grpSpPr>
                <p:grpSp>
                  <p:nvGrpSpPr>
                    <p:cNvPr id="120" name="Group 46">
                      <a:extLst>
                        <a:ext uri="{FF2B5EF4-FFF2-40B4-BE49-F238E27FC236}">
                          <a16:creationId xmlns:a16="http://schemas.microsoft.com/office/drawing/2014/main" id="{18241799-EE99-4449-BEF8-305F0AD61B18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-141" y="2876"/>
                      <a:ext cx="124" cy="115"/>
                      <a:chOff x="707" y="1508"/>
                      <a:chExt cx="124" cy="109"/>
                    </a:xfrm>
                  </p:grpSpPr>
                  <p:sp>
                    <p:nvSpPr>
                      <p:cNvPr id="137" name="Rectangle 47">
                        <a:extLst>
                          <a:ext uri="{FF2B5EF4-FFF2-40B4-BE49-F238E27FC236}">
                            <a16:creationId xmlns:a16="http://schemas.microsoft.com/office/drawing/2014/main" id="{D6CD391F-BB3B-46CA-A805-7B2D274C0EB1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707" y="1508"/>
                        <a:ext cx="124" cy="52"/>
                      </a:xfrm>
                      <a:prstGeom prst="rect">
                        <a:avLst/>
                      </a:prstGeom>
                      <a:solidFill>
                        <a:srgbClr val="FFC000"/>
                      </a:solidFill>
                      <a:ln w="9525">
                        <a:solidFill>
                          <a:srgbClr val="969696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45720" tIns="0" rIns="0" bIns="0" anchor="ctr"/>
                      <a:lstStyle/>
                      <a:p>
                        <a:endParaRPr lang="it-IT" sz="1200" b="1">
                          <a:solidFill>
                            <a:schemeClr val="bg1"/>
                          </a:solidFill>
                          <a:latin typeface="Arial" pitchFamily="34" charset="0"/>
                        </a:endParaRPr>
                      </a:p>
                    </p:txBody>
                  </p:sp>
                  <p:sp>
                    <p:nvSpPr>
                      <p:cNvPr id="138" name="Rectangle 48">
                        <a:extLst>
                          <a:ext uri="{FF2B5EF4-FFF2-40B4-BE49-F238E27FC236}">
                            <a16:creationId xmlns:a16="http://schemas.microsoft.com/office/drawing/2014/main" id="{CED18F6B-BF6E-4D73-B7E8-B029D3085F35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707" y="1565"/>
                        <a:ext cx="124" cy="52"/>
                      </a:xfrm>
                      <a:prstGeom prst="rect">
                        <a:avLst/>
                      </a:prstGeom>
                      <a:solidFill>
                        <a:schemeClr val="accent1"/>
                      </a:solidFill>
                      <a:ln w="9525">
                        <a:solidFill>
                          <a:srgbClr val="969696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45720" tIns="0" rIns="0" bIns="0" anchor="ctr"/>
                      <a:lstStyle/>
                      <a:p>
                        <a:endParaRPr lang="it-IT" sz="1200" b="1">
                          <a:solidFill>
                            <a:schemeClr val="bg1"/>
                          </a:solidFill>
                          <a:latin typeface="Arial" pitchFamily="34" charset="0"/>
                        </a:endParaRPr>
                      </a:p>
                    </p:txBody>
                  </p:sp>
                </p:grpSp>
                <p:sp>
                  <p:nvSpPr>
                    <p:cNvPr id="121" name="Rectangle 49">
                      <a:extLst>
                        <a:ext uri="{FF2B5EF4-FFF2-40B4-BE49-F238E27FC236}">
                          <a16:creationId xmlns:a16="http://schemas.microsoft.com/office/drawing/2014/main" id="{80A9750B-40B6-421A-9431-AB430ED0CCCC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0" y="2879"/>
                      <a:ext cx="1843" cy="115"/>
                    </a:xfrm>
                    <a:prstGeom prst="rect">
                      <a:avLst/>
                    </a:prstGeom>
                    <a:solidFill>
                      <a:srgbClr val="99FF66"/>
                    </a:solidFill>
                    <a:ln w="9525">
                      <a:solidFill>
                        <a:srgbClr val="969696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0" tIns="0" rIns="0" bIns="0" anchor="ctr"/>
                    <a:lstStyle/>
                    <a:p>
                      <a:pPr algn="ctr"/>
                      <a:endParaRPr lang="it-IT" sz="1400" b="1">
                        <a:solidFill>
                          <a:schemeClr val="bg1"/>
                        </a:solidFill>
                        <a:latin typeface="Arial" pitchFamily="34" charset="0"/>
                      </a:endParaRPr>
                    </a:p>
                  </p:txBody>
                </p:sp>
                <p:sp>
                  <p:nvSpPr>
                    <p:cNvPr id="122" name="Line 50">
                      <a:extLst>
                        <a:ext uri="{FF2B5EF4-FFF2-40B4-BE49-F238E27FC236}">
                          <a16:creationId xmlns:a16="http://schemas.microsoft.com/office/drawing/2014/main" id="{B6F44AC6-FACC-4C26-BA03-8C72B233ADAE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115" y="2879"/>
                      <a:ext cx="0" cy="115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969696"/>
                      </a:solidFill>
                      <a:round/>
                      <a:headEnd/>
                      <a:tailEnd/>
                    </a:ln>
                  </p:spPr>
                  <p:txBody>
                    <a:bodyPr wrap="none" lIns="0" tIns="0" rIns="0" bIns="0" anchor="ctr"/>
                    <a:lstStyle/>
                    <a:p>
                      <a:endParaRPr lang="it-IT"/>
                    </a:p>
                  </p:txBody>
                </p:sp>
                <p:sp>
                  <p:nvSpPr>
                    <p:cNvPr id="123" name="Line 51">
                      <a:extLst>
                        <a:ext uri="{FF2B5EF4-FFF2-40B4-BE49-F238E27FC236}">
                          <a16:creationId xmlns:a16="http://schemas.microsoft.com/office/drawing/2014/main" id="{90C88D6D-6C90-48BA-ACF2-348BEE3498DF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30" y="2879"/>
                      <a:ext cx="0" cy="115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969696"/>
                      </a:solidFill>
                      <a:round/>
                      <a:headEnd/>
                      <a:tailEnd/>
                    </a:ln>
                  </p:spPr>
                  <p:txBody>
                    <a:bodyPr wrap="none" lIns="0" tIns="0" rIns="0" bIns="0" anchor="ctr"/>
                    <a:lstStyle/>
                    <a:p>
                      <a:endParaRPr lang="it-IT"/>
                    </a:p>
                  </p:txBody>
                </p:sp>
                <p:sp>
                  <p:nvSpPr>
                    <p:cNvPr id="124" name="Line 52">
                      <a:extLst>
                        <a:ext uri="{FF2B5EF4-FFF2-40B4-BE49-F238E27FC236}">
                          <a16:creationId xmlns:a16="http://schemas.microsoft.com/office/drawing/2014/main" id="{F96A2297-9FF1-42E1-AD81-B25A868AD5B1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45" y="2879"/>
                      <a:ext cx="0" cy="115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969696"/>
                      </a:solidFill>
                      <a:round/>
                      <a:headEnd/>
                      <a:tailEnd/>
                    </a:ln>
                  </p:spPr>
                  <p:txBody>
                    <a:bodyPr wrap="none" lIns="0" tIns="0" rIns="0" bIns="0" anchor="ctr"/>
                    <a:lstStyle/>
                    <a:p>
                      <a:endParaRPr lang="it-IT"/>
                    </a:p>
                  </p:txBody>
                </p:sp>
                <p:sp>
                  <p:nvSpPr>
                    <p:cNvPr id="125" name="Line 53">
                      <a:extLst>
                        <a:ext uri="{FF2B5EF4-FFF2-40B4-BE49-F238E27FC236}">
                          <a16:creationId xmlns:a16="http://schemas.microsoft.com/office/drawing/2014/main" id="{581D53D6-0B4C-49B2-B209-5C80B82156BC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60" y="2879"/>
                      <a:ext cx="0" cy="115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969696"/>
                      </a:solidFill>
                      <a:round/>
                      <a:headEnd/>
                      <a:tailEnd/>
                    </a:ln>
                  </p:spPr>
                  <p:txBody>
                    <a:bodyPr wrap="none" lIns="0" tIns="0" rIns="0" bIns="0" anchor="ctr"/>
                    <a:lstStyle/>
                    <a:p>
                      <a:endParaRPr lang="it-IT"/>
                    </a:p>
                  </p:txBody>
                </p:sp>
                <p:sp>
                  <p:nvSpPr>
                    <p:cNvPr id="126" name="Line 54">
                      <a:extLst>
                        <a:ext uri="{FF2B5EF4-FFF2-40B4-BE49-F238E27FC236}">
                          <a16:creationId xmlns:a16="http://schemas.microsoft.com/office/drawing/2014/main" id="{F277CA40-E88B-4F74-B44A-031C44289B59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575" y="2879"/>
                      <a:ext cx="0" cy="115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969696"/>
                      </a:solidFill>
                      <a:round/>
                      <a:headEnd/>
                      <a:tailEnd/>
                    </a:ln>
                  </p:spPr>
                  <p:txBody>
                    <a:bodyPr wrap="none" lIns="0" tIns="0" rIns="0" bIns="0" anchor="ctr"/>
                    <a:lstStyle/>
                    <a:p>
                      <a:endParaRPr lang="it-IT"/>
                    </a:p>
                  </p:txBody>
                </p:sp>
                <p:sp>
                  <p:nvSpPr>
                    <p:cNvPr id="127" name="Line 55">
                      <a:extLst>
                        <a:ext uri="{FF2B5EF4-FFF2-40B4-BE49-F238E27FC236}">
                          <a16:creationId xmlns:a16="http://schemas.microsoft.com/office/drawing/2014/main" id="{47A6E886-1DEC-4016-9558-70771EAE3A30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690" y="2879"/>
                      <a:ext cx="1" cy="115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969696"/>
                      </a:solidFill>
                      <a:round/>
                      <a:headEnd/>
                      <a:tailEnd/>
                    </a:ln>
                  </p:spPr>
                  <p:txBody>
                    <a:bodyPr wrap="none" lIns="0" tIns="0" rIns="0" bIns="0" anchor="ctr"/>
                    <a:lstStyle/>
                    <a:p>
                      <a:endParaRPr lang="it-IT"/>
                    </a:p>
                  </p:txBody>
                </p:sp>
                <p:sp>
                  <p:nvSpPr>
                    <p:cNvPr id="128" name="Line 56">
                      <a:extLst>
                        <a:ext uri="{FF2B5EF4-FFF2-40B4-BE49-F238E27FC236}">
                          <a16:creationId xmlns:a16="http://schemas.microsoft.com/office/drawing/2014/main" id="{368E4667-8CE7-4562-A7B4-A36AF28627A1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1381" y="2879"/>
                      <a:ext cx="1" cy="115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969696"/>
                      </a:solidFill>
                      <a:round/>
                      <a:headEnd/>
                      <a:tailEnd/>
                    </a:ln>
                  </p:spPr>
                  <p:txBody>
                    <a:bodyPr wrap="none" lIns="0" tIns="0" rIns="0" bIns="0" anchor="ctr"/>
                    <a:lstStyle/>
                    <a:p>
                      <a:endParaRPr lang="it-IT"/>
                    </a:p>
                  </p:txBody>
                </p:sp>
                <p:sp>
                  <p:nvSpPr>
                    <p:cNvPr id="129" name="Line 57">
                      <a:extLst>
                        <a:ext uri="{FF2B5EF4-FFF2-40B4-BE49-F238E27FC236}">
                          <a16:creationId xmlns:a16="http://schemas.microsoft.com/office/drawing/2014/main" id="{3B046B7C-7785-4064-8CE9-A9451085B9AA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806" y="2879"/>
                      <a:ext cx="1" cy="115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969696"/>
                      </a:solidFill>
                      <a:round/>
                      <a:headEnd/>
                      <a:tailEnd/>
                    </a:ln>
                  </p:spPr>
                  <p:txBody>
                    <a:bodyPr wrap="none" lIns="0" tIns="0" rIns="0" bIns="0" anchor="ctr"/>
                    <a:lstStyle/>
                    <a:p>
                      <a:endParaRPr lang="it-IT"/>
                    </a:p>
                  </p:txBody>
                </p:sp>
                <p:sp>
                  <p:nvSpPr>
                    <p:cNvPr id="130" name="Line 58">
                      <a:extLst>
                        <a:ext uri="{FF2B5EF4-FFF2-40B4-BE49-F238E27FC236}">
                          <a16:creationId xmlns:a16="http://schemas.microsoft.com/office/drawing/2014/main" id="{CDD60BB1-4AFE-43FC-B4E8-07804C73C863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921" y="2879"/>
                      <a:ext cx="1" cy="115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969696"/>
                      </a:solidFill>
                      <a:round/>
                      <a:headEnd/>
                      <a:tailEnd/>
                    </a:ln>
                  </p:spPr>
                  <p:txBody>
                    <a:bodyPr wrap="none" lIns="0" tIns="0" rIns="0" bIns="0" anchor="ctr"/>
                    <a:lstStyle/>
                    <a:p>
                      <a:endParaRPr lang="it-IT"/>
                    </a:p>
                  </p:txBody>
                </p:sp>
                <p:sp>
                  <p:nvSpPr>
                    <p:cNvPr id="131" name="Line 59">
                      <a:extLst>
                        <a:ext uri="{FF2B5EF4-FFF2-40B4-BE49-F238E27FC236}">
                          <a16:creationId xmlns:a16="http://schemas.microsoft.com/office/drawing/2014/main" id="{CEF658CB-9E33-4125-A96E-A218B3A6AC21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1036" y="2879"/>
                      <a:ext cx="1" cy="115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969696"/>
                      </a:solidFill>
                      <a:round/>
                      <a:headEnd/>
                      <a:tailEnd/>
                    </a:ln>
                  </p:spPr>
                  <p:txBody>
                    <a:bodyPr wrap="none" lIns="0" tIns="0" rIns="0" bIns="0" anchor="ctr"/>
                    <a:lstStyle/>
                    <a:p>
                      <a:endParaRPr lang="it-IT"/>
                    </a:p>
                  </p:txBody>
                </p:sp>
                <p:sp>
                  <p:nvSpPr>
                    <p:cNvPr id="132" name="Line 60">
                      <a:extLst>
                        <a:ext uri="{FF2B5EF4-FFF2-40B4-BE49-F238E27FC236}">
                          <a16:creationId xmlns:a16="http://schemas.microsoft.com/office/drawing/2014/main" id="{93D59836-DEE9-448C-8D98-5667B7F6CC52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1151" y="2879"/>
                      <a:ext cx="1" cy="115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969696"/>
                      </a:solidFill>
                      <a:round/>
                      <a:headEnd/>
                      <a:tailEnd/>
                    </a:ln>
                  </p:spPr>
                  <p:txBody>
                    <a:bodyPr wrap="none" lIns="0" tIns="0" rIns="0" bIns="0" anchor="ctr"/>
                    <a:lstStyle/>
                    <a:p>
                      <a:endParaRPr lang="it-IT"/>
                    </a:p>
                  </p:txBody>
                </p:sp>
                <p:sp>
                  <p:nvSpPr>
                    <p:cNvPr id="133" name="Line 61">
                      <a:extLst>
                        <a:ext uri="{FF2B5EF4-FFF2-40B4-BE49-F238E27FC236}">
                          <a16:creationId xmlns:a16="http://schemas.microsoft.com/office/drawing/2014/main" id="{49E9E280-AFA2-4ED8-8A91-791E16A3954E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1266" y="2879"/>
                      <a:ext cx="1" cy="115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969696"/>
                      </a:solidFill>
                      <a:round/>
                      <a:headEnd/>
                      <a:tailEnd/>
                    </a:ln>
                  </p:spPr>
                  <p:txBody>
                    <a:bodyPr wrap="none" lIns="0" tIns="0" rIns="0" bIns="0" anchor="ctr"/>
                    <a:lstStyle/>
                    <a:p>
                      <a:endParaRPr lang="it-IT"/>
                    </a:p>
                  </p:txBody>
                </p:sp>
                <p:sp>
                  <p:nvSpPr>
                    <p:cNvPr id="134" name="Line 62">
                      <a:extLst>
                        <a:ext uri="{FF2B5EF4-FFF2-40B4-BE49-F238E27FC236}">
                          <a16:creationId xmlns:a16="http://schemas.microsoft.com/office/drawing/2014/main" id="{DD91F44A-BC5F-4435-BF65-9891D29EEA09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1497" y="2879"/>
                      <a:ext cx="1" cy="115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969696"/>
                      </a:solidFill>
                      <a:round/>
                      <a:headEnd/>
                      <a:tailEnd/>
                    </a:ln>
                  </p:spPr>
                  <p:txBody>
                    <a:bodyPr wrap="none" lIns="0" tIns="0" rIns="0" bIns="0" anchor="ctr"/>
                    <a:lstStyle/>
                    <a:p>
                      <a:endParaRPr lang="it-IT"/>
                    </a:p>
                  </p:txBody>
                </p:sp>
                <p:sp>
                  <p:nvSpPr>
                    <p:cNvPr id="135" name="Line 63">
                      <a:extLst>
                        <a:ext uri="{FF2B5EF4-FFF2-40B4-BE49-F238E27FC236}">
                          <a16:creationId xmlns:a16="http://schemas.microsoft.com/office/drawing/2014/main" id="{440DF940-F1C7-4417-B776-1130377CDB0E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1612" y="2879"/>
                      <a:ext cx="1" cy="115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969696"/>
                      </a:solidFill>
                      <a:round/>
                      <a:headEnd/>
                      <a:tailEnd/>
                    </a:ln>
                  </p:spPr>
                  <p:txBody>
                    <a:bodyPr wrap="none" lIns="0" tIns="0" rIns="0" bIns="0" anchor="ctr"/>
                    <a:lstStyle/>
                    <a:p>
                      <a:endParaRPr lang="it-IT"/>
                    </a:p>
                  </p:txBody>
                </p:sp>
                <p:sp>
                  <p:nvSpPr>
                    <p:cNvPr id="136" name="Line 64">
                      <a:extLst>
                        <a:ext uri="{FF2B5EF4-FFF2-40B4-BE49-F238E27FC236}">
                          <a16:creationId xmlns:a16="http://schemas.microsoft.com/office/drawing/2014/main" id="{A06C3DF5-AA9B-49AB-AF84-35C783C22C2E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1727" y="2879"/>
                      <a:ext cx="1" cy="115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969696"/>
                      </a:solidFill>
                      <a:round/>
                      <a:headEnd/>
                      <a:tailEnd/>
                    </a:ln>
                  </p:spPr>
                  <p:txBody>
                    <a:bodyPr wrap="none" lIns="0" tIns="0" rIns="0" bIns="0" anchor="ctr"/>
                    <a:lstStyle/>
                    <a:p>
                      <a:endParaRPr lang="it-IT"/>
                    </a:p>
                  </p:txBody>
                </p:sp>
              </p:grpSp>
              <p:grpSp>
                <p:nvGrpSpPr>
                  <p:cNvPr id="18" name="Group 65">
                    <a:extLst>
                      <a:ext uri="{FF2B5EF4-FFF2-40B4-BE49-F238E27FC236}">
                        <a16:creationId xmlns:a16="http://schemas.microsoft.com/office/drawing/2014/main" id="{B5753B5E-24E0-4689-B18D-A8B1A1905598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888" y="3175"/>
                    <a:ext cx="1984" cy="118"/>
                    <a:chOff x="-141" y="2876"/>
                    <a:chExt cx="1984" cy="118"/>
                  </a:xfrm>
                </p:grpSpPr>
                <p:grpSp>
                  <p:nvGrpSpPr>
                    <p:cNvPr id="101" name="Group 66">
                      <a:extLst>
                        <a:ext uri="{FF2B5EF4-FFF2-40B4-BE49-F238E27FC236}">
                          <a16:creationId xmlns:a16="http://schemas.microsoft.com/office/drawing/2014/main" id="{791AFA79-4086-474E-A5D9-61CEE218DAC0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-141" y="2876"/>
                      <a:ext cx="124" cy="115"/>
                      <a:chOff x="707" y="1508"/>
                      <a:chExt cx="124" cy="109"/>
                    </a:xfrm>
                  </p:grpSpPr>
                  <p:sp>
                    <p:nvSpPr>
                      <p:cNvPr id="118" name="Rectangle 67">
                        <a:extLst>
                          <a:ext uri="{FF2B5EF4-FFF2-40B4-BE49-F238E27FC236}">
                            <a16:creationId xmlns:a16="http://schemas.microsoft.com/office/drawing/2014/main" id="{45538E06-915E-42C9-B217-C9B85B524BD6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707" y="1508"/>
                        <a:ext cx="124" cy="52"/>
                      </a:xfrm>
                      <a:prstGeom prst="rect">
                        <a:avLst/>
                      </a:prstGeom>
                      <a:solidFill>
                        <a:srgbClr val="FFC000"/>
                      </a:solidFill>
                      <a:ln w="9525">
                        <a:solidFill>
                          <a:srgbClr val="969696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45720" tIns="0" rIns="0" bIns="0" anchor="ctr"/>
                      <a:lstStyle/>
                      <a:p>
                        <a:endParaRPr lang="it-IT" sz="1200" b="1">
                          <a:solidFill>
                            <a:schemeClr val="bg1"/>
                          </a:solidFill>
                          <a:latin typeface="Arial" pitchFamily="34" charset="0"/>
                        </a:endParaRPr>
                      </a:p>
                    </p:txBody>
                  </p:sp>
                  <p:sp>
                    <p:nvSpPr>
                      <p:cNvPr id="119" name="Rectangle 68">
                        <a:extLst>
                          <a:ext uri="{FF2B5EF4-FFF2-40B4-BE49-F238E27FC236}">
                            <a16:creationId xmlns:a16="http://schemas.microsoft.com/office/drawing/2014/main" id="{4579EBAE-D00A-43C4-B183-DE9D951FE00A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707" y="1565"/>
                        <a:ext cx="124" cy="52"/>
                      </a:xfrm>
                      <a:prstGeom prst="rect">
                        <a:avLst/>
                      </a:prstGeom>
                      <a:solidFill>
                        <a:schemeClr val="accent1"/>
                      </a:solidFill>
                      <a:ln w="9525">
                        <a:solidFill>
                          <a:srgbClr val="969696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45720" tIns="0" rIns="0" bIns="0" anchor="ctr"/>
                      <a:lstStyle/>
                      <a:p>
                        <a:endParaRPr lang="it-IT" sz="1200" b="1">
                          <a:solidFill>
                            <a:schemeClr val="bg1"/>
                          </a:solidFill>
                          <a:latin typeface="Arial" pitchFamily="34" charset="0"/>
                        </a:endParaRPr>
                      </a:p>
                    </p:txBody>
                  </p:sp>
                </p:grpSp>
                <p:sp>
                  <p:nvSpPr>
                    <p:cNvPr id="102" name="Rectangle 69">
                      <a:extLst>
                        <a:ext uri="{FF2B5EF4-FFF2-40B4-BE49-F238E27FC236}">
                          <a16:creationId xmlns:a16="http://schemas.microsoft.com/office/drawing/2014/main" id="{D9472C18-7893-4A43-A6D8-A48095491321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0" y="2879"/>
                      <a:ext cx="1843" cy="115"/>
                    </a:xfrm>
                    <a:prstGeom prst="rect">
                      <a:avLst/>
                    </a:prstGeom>
                    <a:solidFill>
                      <a:srgbClr val="99FF66"/>
                    </a:solidFill>
                    <a:ln w="9525">
                      <a:solidFill>
                        <a:srgbClr val="969696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0" tIns="0" rIns="0" bIns="0" anchor="ctr"/>
                    <a:lstStyle/>
                    <a:p>
                      <a:pPr algn="ctr"/>
                      <a:endParaRPr lang="it-IT" sz="1400" b="1">
                        <a:solidFill>
                          <a:schemeClr val="bg1"/>
                        </a:solidFill>
                        <a:latin typeface="Arial" pitchFamily="34" charset="0"/>
                      </a:endParaRPr>
                    </a:p>
                  </p:txBody>
                </p:sp>
                <p:sp>
                  <p:nvSpPr>
                    <p:cNvPr id="103" name="Line 70">
                      <a:extLst>
                        <a:ext uri="{FF2B5EF4-FFF2-40B4-BE49-F238E27FC236}">
                          <a16:creationId xmlns:a16="http://schemas.microsoft.com/office/drawing/2014/main" id="{64EFE2FC-1E34-42F3-B898-FA5070F01AB1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115" y="2879"/>
                      <a:ext cx="0" cy="115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969696"/>
                      </a:solidFill>
                      <a:round/>
                      <a:headEnd/>
                      <a:tailEnd/>
                    </a:ln>
                  </p:spPr>
                  <p:txBody>
                    <a:bodyPr wrap="none" lIns="0" tIns="0" rIns="0" bIns="0" anchor="ctr"/>
                    <a:lstStyle/>
                    <a:p>
                      <a:endParaRPr lang="it-IT"/>
                    </a:p>
                  </p:txBody>
                </p:sp>
                <p:sp>
                  <p:nvSpPr>
                    <p:cNvPr id="104" name="Line 71">
                      <a:extLst>
                        <a:ext uri="{FF2B5EF4-FFF2-40B4-BE49-F238E27FC236}">
                          <a16:creationId xmlns:a16="http://schemas.microsoft.com/office/drawing/2014/main" id="{3E0D48B5-5439-496D-BDC3-DFB3A0B43A85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30" y="2879"/>
                      <a:ext cx="0" cy="115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969696"/>
                      </a:solidFill>
                      <a:round/>
                      <a:headEnd/>
                      <a:tailEnd/>
                    </a:ln>
                  </p:spPr>
                  <p:txBody>
                    <a:bodyPr wrap="none" lIns="0" tIns="0" rIns="0" bIns="0" anchor="ctr"/>
                    <a:lstStyle/>
                    <a:p>
                      <a:endParaRPr lang="it-IT"/>
                    </a:p>
                  </p:txBody>
                </p:sp>
                <p:sp>
                  <p:nvSpPr>
                    <p:cNvPr id="105" name="Line 72">
                      <a:extLst>
                        <a:ext uri="{FF2B5EF4-FFF2-40B4-BE49-F238E27FC236}">
                          <a16:creationId xmlns:a16="http://schemas.microsoft.com/office/drawing/2014/main" id="{EADC17E4-DA5E-411A-9B19-D6FD2F704121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45" y="2879"/>
                      <a:ext cx="0" cy="115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969696"/>
                      </a:solidFill>
                      <a:round/>
                      <a:headEnd/>
                      <a:tailEnd/>
                    </a:ln>
                  </p:spPr>
                  <p:txBody>
                    <a:bodyPr wrap="none" lIns="0" tIns="0" rIns="0" bIns="0" anchor="ctr"/>
                    <a:lstStyle/>
                    <a:p>
                      <a:endParaRPr lang="it-IT"/>
                    </a:p>
                  </p:txBody>
                </p:sp>
                <p:sp>
                  <p:nvSpPr>
                    <p:cNvPr id="106" name="Line 73">
                      <a:extLst>
                        <a:ext uri="{FF2B5EF4-FFF2-40B4-BE49-F238E27FC236}">
                          <a16:creationId xmlns:a16="http://schemas.microsoft.com/office/drawing/2014/main" id="{F00540A9-2262-4816-9D29-85427426BA47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60" y="2879"/>
                      <a:ext cx="0" cy="115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969696"/>
                      </a:solidFill>
                      <a:round/>
                      <a:headEnd/>
                      <a:tailEnd/>
                    </a:ln>
                  </p:spPr>
                  <p:txBody>
                    <a:bodyPr wrap="none" lIns="0" tIns="0" rIns="0" bIns="0" anchor="ctr"/>
                    <a:lstStyle/>
                    <a:p>
                      <a:endParaRPr lang="it-IT"/>
                    </a:p>
                  </p:txBody>
                </p:sp>
                <p:sp>
                  <p:nvSpPr>
                    <p:cNvPr id="107" name="Line 74">
                      <a:extLst>
                        <a:ext uri="{FF2B5EF4-FFF2-40B4-BE49-F238E27FC236}">
                          <a16:creationId xmlns:a16="http://schemas.microsoft.com/office/drawing/2014/main" id="{08E20348-934A-4B14-AAF2-D9A8D5079753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575" y="2879"/>
                      <a:ext cx="0" cy="115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969696"/>
                      </a:solidFill>
                      <a:round/>
                      <a:headEnd/>
                      <a:tailEnd/>
                    </a:ln>
                  </p:spPr>
                  <p:txBody>
                    <a:bodyPr wrap="none" lIns="0" tIns="0" rIns="0" bIns="0" anchor="ctr"/>
                    <a:lstStyle/>
                    <a:p>
                      <a:endParaRPr lang="it-IT"/>
                    </a:p>
                  </p:txBody>
                </p:sp>
                <p:sp>
                  <p:nvSpPr>
                    <p:cNvPr id="108" name="Line 75">
                      <a:extLst>
                        <a:ext uri="{FF2B5EF4-FFF2-40B4-BE49-F238E27FC236}">
                          <a16:creationId xmlns:a16="http://schemas.microsoft.com/office/drawing/2014/main" id="{EA84AFAF-2278-4016-8685-4CC7709481F3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690" y="2879"/>
                      <a:ext cx="1" cy="115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969696"/>
                      </a:solidFill>
                      <a:round/>
                      <a:headEnd/>
                      <a:tailEnd/>
                    </a:ln>
                  </p:spPr>
                  <p:txBody>
                    <a:bodyPr wrap="none" lIns="0" tIns="0" rIns="0" bIns="0" anchor="ctr"/>
                    <a:lstStyle/>
                    <a:p>
                      <a:endParaRPr lang="it-IT"/>
                    </a:p>
                  </p:txBody>
                </p:sp>
                <p:sp>
                  <p:nvSpPr>
                    <p:cNvPr id="109" name="Line 76">
                      <a:extLst>
                        <a:ext uri="{FF2B5EF4-FFF2-40B4-BE49-F238E27FC236}">
                          <a16:creationId xmlns:a16="http://schemas.microsoft.com/office/drawing/2014/main" id="{B188BD88-9AE4-403F-B42E-532AA74D1C1B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1381" y="2879"/>
                      <a:ext cx="1" cy="115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969696"/>
                      </a:solidFill>
                      <a:round/>
                      <a:headEnd/>
                      <a:tailEnd/>
                    </a:ln>
                  </p:spPr>
                  <p:txBody>
                    <a:bodyPr wrap="none" lIns="0" tIns="0" rIns="0" bIns="0" anchor="ctr"/>
                    <a:lstStyle/>
                    <a:p>
                      <a:endParaRPr lang="it-IT"/>
                    </a:p>
                  </p:txBody>
                </p:sp>
                <p:sp>
                  <p:nvSpPr>
                    <p:cNvPr id="110" name="Line 77">
                      <a:extLst>
                        <a:ext uri="{FF2B5EF4-FFF2-40B4-BE49-F238E27FC236}">
                          <a16:creationId xmlns:a16="http://schemas.microsoft.com/office/drawing/2014/main" id="{336409D5-E57C-4300-9362-AA0C223529BC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806" y="2879"/>
                      <a:ext cx="1" cy="115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969696"/>
                      </a:solidFill>
                      <a:round/>
                      <a:headEnd/>
                      <a:tailEnd/>
                    </a:ln>
                  </p:spPr>
                  <p:txBody>
                    <a:bodyPr wrap="none" lIns="0" tIns="0" rIns="0" bIns="0" anchor="ctr"/>
                    <a:lstStyle/>
                    <a:p>
                      <a:endParaRPr lang="it-IT"/>
                    </a:p>
                  </p:txBody>
                </p:sp>
                <p:sp>
                  <p:nvSpPr>
                    <p:cNvPr id="111" name="Line 78">
                      <a:extLst>
                        <a:ext uri="{FF2B5EF4-FFF2-40B4-BE49-F238E27FC236}">
                          <a16:creationId xmlns:a16="http://schemas.microsoft.com/office/drawing/2014/main" id="{77839115-8F0F-4935-BBAE-7BDBF14B8DAF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921" y="2879"/>
                      <a:ext cx="1" cy="115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969696"/>
                      </a:solidFill>
                      <a:round/>
                      <a:headEnd/>
                      <a:tailEnd/>
                    </a:ln>
                  </p:spPr>
                  <p:txBody>
                    <a:bodyPr wrap="none" lIns="0" tIns="0" rIns="0" bIns="0" anchor="ctr"/>
                    <a:lstStyle/>
                    <a:p>
                      <a:endParaRPr lang="it-IT"/>
                    </a:p>
                  </p:txBody>
                </p:sp>
                <p:sp>
                  <p:nvSpPr>
                    <p:cNvPr id="112" name="Line 79">
                      <a:extLst>
                        <a:ext uri="{FF2B5EF4-FFF2-40B4-BE49-F238E27FC236}">
                          <a16:creationId xmlns:a16="http://schemas.microsoft.com/office/drawing/2014/main" id="{A8B6EC59-1E6E-4D94-B757-2F2E28C8D846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1036" y="2879"/>
                      <a:ext cx="1" cy="115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969696"/>
                      </a:solidFill>
                      <a:round/>
                      <a:headEnd/>
                      <a:tailEnd/>
                    </a:ln>
                  </p:spPr>
                  <p:txBody>
                    <a:bodyPr wrap="none" lIns="0" tIns="0" rIns="0" bIns="0" anchor="ctr"/>
                    <a:lstStyle/>
                    <a:p>
                      <a:endParaRPr lang="it-IT"/>
                    </a:p>
                  </p:txBody>
                </p:sp>
                <p:sp>
                  <p:nvSpPr>
                    <p:cNvPr id="113" name="Line 80">
                      <a:extLst>
                        <a:ext uri="{FF2B5EF4-FFF2-40B4-BE49-F238E27FC236}">
                          <a16:creationId xmlns:a16="http://schemas.microsoft.com/office/drawing/2014/main" id="{E70E8F06-50C0-49D6-8F2D-AF83DFE023A9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1151" y="2879"/>
                      <a:ext cx="1" cy="115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969696"/>
                      </a:solidFill>
                      <a:round/>
                      <a:headEnd/>
                      <a:tailEnd/>
                    </a:ln>
                  </p:spPr>
                  <p:txBody>
                    <a:bodyPr wrap="none" lIns="0" tIns="0" rIns="0" bIns="0" anchor="ctr"/>
                    <a:lstStyle/>
                    <a:p>
                      <a:endParaRPr lang="it-IT"/>
                    </a:p>
                  </p:txBody>
                </p:sp>
                <p:sp>
                  <p:nvSpPr>
                    <p:cNvPr id="114" name="Line 81">
                      <a:extLst>
                        <a:ext uri="{FF2B5EF4-FFF2-40B4-BE49-F238E27FC236}">
                          <a16:creationId xmlns:a16="http://schemas.microsoft.com/office/drawing/2014/main" id="{3178CCCE-766C-4537-B18C-9263E1C855D0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1266" y="2879"/>
                      <a:ext cx="1" cy="115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969696"/>
                      </a:solidFill>
                      <a:round/>
                      <a:headEnd/>
                      <a:tailEnd/>
                    </a:ln>
                  </p:spPr>
                  <p:txBody>
                    <a:bodyPr wrap="none" lIns="0" tIns="0" rIns="0" bIns="0" anchor="ctr"/>
                    <a:lstStyle/>
                    <a:p>
                      <a:endParaRPr lang="it-IT"/>
                    </a:p>
                  </p:txBody>
                </p:sp>
                <p:sp>
                  <p:nvSpPr>
                    <p:cNvPr id="115" name="Line 82">
                      <a:extLst>
                        <a:ext uri="{FF2B5EF4-FFF2-40B4-BE49-F238E27FC236}">
                          <a16:creationId xmlns:a16="http://schemas.microsoft.com/office/drawing/2014/main" id="{2254C271-0B05-4B42-9829-D308ADC5FD45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1497" y="2879"/>
                      <a:ext cx="1" cy="115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969696"/>
                      </a:solidFill>
                      <a:round/>
                      <a:headEnd/>
                      <a:tailEnd/>
                    </a:ln>
                  </p:spPr>
                  <p:txBody>
                    <a:bodyPr wrap="none" lIns="0" tIns="0" rIns="0" bIns="0" anchor="ctr"/>
                    <a:lstStyle/>
                    <a:p>
                      <a:endParaRPr lang="it-IT"/>
                    </a:p>
                  </p:txBody>
                </p:sp>
                <p:sp>
                  <p:nvSpPr>
                    <p:cNvPr id="116" name="Line 83">
                      <a:extLst>
                        <a:ext uri="{FF2B5EF4-FFF2-40B4-BE49-F238E27FC236}">
                          <a16:creationId xmlns:a16="http://schemas.microsoft.com/office/drawing/2014/main" id="{D563D2B4-F088-474D-8B5B-5E3B49E2FD58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1612" y="2879"/>
                      <a:ext cx="1" cy="115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969696"/>
                      </a:solidFill>
                      <a:round/>
                      <a:headEnd/>
                      <a:tailEnd/>
                    </a:ln>
                  </p:spPr>
                  <p:txBody>
                    <a:bodyPr wrap="none" lIns="0" tIns="0" rIns="0" bIns="0" anchor="ctr"/>
                    <a:lstStyle/>
                    <a:p>
                      <a:endParaRPr lang="it-IT"/>
                    </a:p>
                  </p:txBody>
                </p:sp>
                <p:sp>
                  <p:nvSpPr>
                    <p:cNvPr id="117" name="Line 84">
                      <a:extLst>
                        <a:ext uri="{FF2B5EF4-FFF2-40B4-BE49-F238E27FC236}">
                          <a16:creationId xmlns:a16="http://schemas.microsoft.com/office/drawing/2014/main" id="{DBC5C0D3-3193-4609-AC92-5329FC2DAEB5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1727" y="2879"/>
                      <a:ext cx="1" cy="115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969696"/>
                      </a:solidFill>
                      <a:round/>
                      <a:headEnd/>
                      <a:tailEnd/>
                    </a:ln>
                  </p:spPr>
                  <p:txBody>
                    <a:bodyPr wrap="none" lIns="0" tIns="0" rIns="0" bIns="0" anchor="ctr"/>
                    <a:lstStyle/>
                    <a:p>
                      <a:endParaRPr lang="it-IT"/>
                    </a:p>
                  </p:txBody>
                </p:sp>
              </p:grpSp>
              <p:grpSp>
                <p:nvGrpSpPr>
                  <p:cNvPr id="19" name="Group 85">
                    <a:extLst>
                      <a:ext uri="{FF2B5EF4-FFF2-40B4-BE49-F238E27FC236}">
                        <a16:creationId xmlns:a16="http://schemas.microsoft.com/office/drawing/2014/main" id="{37147D7A-FFE3-42A3-89A6-5F0841E292D5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888" y="3314"/>
                    <a:ext cx="1984" cy="118"/>
                    <a:chOff x="-141" y="2876"/>
                    <a:chExt cx="1984" cy="118"/>
                  </a:xfrm>
                </p:grpSpPr>
                <p:grpSp>
                  <p:nvGrpSpPr>
                    <p:cNvPr id="82" name="Group 86">
                      <a:extLst>
                        <a:ext uri="{FF2B5EF4-FFF2-40B4-BE49-F238E27FC236}">
                          <a16:creationId xmlns:a16="http://schemas.microsoft.com/office/drawing/2014/main" id="{4342BBC2-52F9-4C6F-B0C5-26ECA8DFE5D8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-141" y="2876"/>
                      <a:ext cx="124" cy="115"/>
                      <a:chOff x="707" y="1508"/>
                      <a:chExt cx="124" cy="109"/>
                    </a:xfrm>
                  </p:grpSpPr>
                  <p:sp>
                    <p:nvSpPr>
                      <p:cNvPr id="99" name="Rectangle 87">
                        <a:extLst>
                          <a:ext uri="{FF2B5EF4-FFF2-40B4-BE49-F238E27FC236}">
                            <a16:creationId xmlns:a16="http://schemas.microsoft.com/office/drawing/2014/main" id="{54BA82E2-C6CF-45AA-B695-923178E2DF2C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707" y="1508"/>
                        <a:ext cx="124" cy="52"/>
                      </a:xfrm>
                      <a:prstGeom prst="rect">
                        <a:avLst/>
                      </a:prstGeom>
                      <a:solidFill>
                        <a:srgbClr val="FFC000"/>
                      </a:solidFill>
                      <a:ln w="9525">
                        <a:solidFill>
                          <a:srgbClr val="969696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45720" tIns="0" rIns="0" bIns="0" anchor="ctr"/>
                      <a:lstStyle/>
                      <a:p>
                        <a:endParaRPr lang="it-IT" sz="1200" b="1">
                          <a:solidFill>
                            <a:schemeClr val="bg1"/>
                          </a:solidFill>
                          <a:latin typeface="Arial" pitchFamily="34" charset="0"/>
                        </a:endParaRPr>
                      </a:p>
                    </p:txBody>
                  </p:sp>
                  <p:sp>
                    <p:nvSpPr>
                      <p:cNvPr id="100" name="Rectangle 88">
                        <a:extLst>
                          <a:ext uri="{FF2B5EF4-FFF2-40B4-BE49-F238E27FC236}">
                            <a16:creationId xmlns:a16="http://schemas.microsoft.com/office/drawing/2014/main" id="{90A359B9-3829-4838-9A5C-C6B7072CC30F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707" y="1565"/>
                        <a:ext cx="124" cy="52"/>
                      </a:xfrm>
                      <a:prstGeom prst="rect">
                        <a:avLst/>
                      </a:prstGeom>
                      <a:solidFill>
                        <a:schemeClr val="accent1"/>
                      </a:solidFill>
                      <a:ln w="9525">
                        <a:solidFill>
                          <a:srgbClr val="969696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45720" tIns="0" rIns="0" bIns="0" anchor="ctr"/>
                      <a:lstStyle/>
                      <a:p>
                        <a:endParaRPr lang="it-IT" sz="1200" b="1">
                          <a:solidFill>
                            <a:schemeClr val="bg1"/>
                          </a:solidFill>
                          <a:latin typeface="Arial" pitchFamily="34" charset="0"/>
                        </a:endParaRPr>
                      </a:p>
                    </p:txBody>
                  </p:sp>
                </p:grpSp>
                <p:sp>
                  <p:nvSpPr>
                    <p:cNvPr id="83" name="Rectangle 89">
                      <a:extLst>
                        <a:ext uri="{FF2B5EF4-FFF2-40B4-BE49-F238E27FC236}">
                          <a16:creationId xmlns:a16="http://schemas.microsoft.com/office/drawing/2014/main" id="{B3D73A72-0934-42B6-924C-4715432C7B7F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0" y="2879"/>
                      <a:ext cx="1843" cy="115"/>
                    </a:xfrm>
                    <a:prstGeom prst="rect">
                      <a:avLst/>
                    </a:prstGeom>
                    <a:solidFill>
                      <a:srgbClr val="99FF66"/>
                    </a:solidFill>
                    <a:ln w="9525">
                      <a:solidFill>
                        <a:srgbClr val="969696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0" tIns="0" rIns="0" bIns="0" anchor="ctr"/>
                    <a:lstStyle/>
                    <a:p>
                      <a:pPr algn="ctr"/>
                      <a:endParaRPr lang="it-IT" sz="1400" b="1">
                        <a:solidFill>
                          <a:schemeClr val="bg1"/>
                        </a:solidFill>
                        <a:latin typeface="Arial" pitchFamily="34" charset="0"/>
                      </a:endParaRPr>
                    </a:p>
                  </p:txBody>
                </p:sp>
                <p:sp>
                  <p:nvSpPr>
                    <p:cNvPr id="84" name="Line 90">
                      <a:extLst>
                        <a:ext uri="{FF2B5EF4-FFF2-40B4-BE49-F238E27FC236}">
                          <a16:creationId xmlns:a16="http://schemas.microsoft.com/office/drawing/2014/main" id="{C44B9A1D-8ACC-4E98-92DA-02080BB0E303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115" y="2879"/>
                      <a:ext cx="0" cy="115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969696"/>
                      </a:solidFill>
                      <a:round/>
                      <a:headEnd/>
                      <a:tailEnd/>
                    </a:ln>
                  </p:spPr>
                  <p:txBody>
                    <a:bodyPr wrap="none" lIns="0" tIns="0" rIns="0" bIns="0" anchor="ctr"/>
                    <a:lstStyle/>
                    <a:p>
                      <a:endParaRPr lang="it-IT"/>
                    </a:p>
                  </p:txBody>
                </p:sp>
                <p:sp>
                  <p:nvSpPr>
                    <p:cNvPr id="85" name="Line 91">
                      <a:extLst>
                        <a:ext uri="{FF2B5EF4-FFF2-40B4-BE49-F238E27FC236}">
                          <a16:creationId xmlns:a16="http://schemas.microsoft.com/office/drawing/2014/main" id="{0776FEA9-D1D6-4C6F-981F-05E121D79824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30" y="2879"/>
                      <a:ext cx="0" cy="115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969696"/>
                      </a:solidFill>
                      <a:round/>
                      <a:headEnd/>
                      <a:tailEnd/>
                    </a:ln>
                  </p:spPr>
                  <p:txBody>
                    <a:bodyPr wrap="none" lIns="0" tIns="0" rIns="0" bIns="0" anchor="ctr"/>
                    <a:lstStyle/>
                    <a:p>
                      <a:endParaRPr lang="it-IT"/>
                    </a:p>
                  </p:txBody>
                </p:sp>
                <p:sp>
                  <p:nvSpPr>
                    <p:cNvPr id="86" name="Line 92">
                      <a:extLst>
                        <a:ext uri="{FF2B5EF4-FFF2-40B4-BE49-F238E27FC236}">
                          <a16:creationId xmlns:a16="http://schemas.microsoft.com/office/drawing/2014/main" id="{0B353A4C-048A-4741-A0B5-8332193E1E2E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45" y="2879"/>
                      <a:ext cx="0" cy="115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969696"/>
                      </a:solidFill>
                      <a:round/>
                      <a:headEnd/>
                      <a:tailEnd/>
                    </a:ln>
                  </p:spPr>
                  <p:txBody>
                    <a:bodyPr wrap="none" lIns="0" tIns="0" rIns="0" bIns="0" anchor="ctr"/>
                    <a:lstStyle/>
                    <a:p>
                      <a:endParaRPr lang="it-IT"/>
                    </a:p>
                  </p:txBody>
                </p:sp>
                <p:sp>
                  <p:nvSpPr>
                    <p:cNvPr id="87" name="Line 93">
                      <a:extLst>
                        <a:ext uri="{FF2B5EF4-FFF2-40B4-BE49-F238E27FC236}">
                          <a16:creationId xmlns:a16="http://schemas.microsoft.com/office/drawing/2014/main" id="{8F6DB906-0E64-48BB-B70C-9CB4661A23B7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60" y="2879"/>
                      <a:ext cx="0" cy="115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969696"/>
                      </a:solidFill>
                      <a:round/>
                      <a:headEnd/>
                      <a:tailEnd/>
                    </a:ln>
                  </p:spPr>
                  <p:txBody>
                    <a:bodyPr wrap="none" lIns="0" tIns="0" rIns="0" bIns="0" anchor="ctr"/>
                    <a:lstStyle/>
                    <a:p>
                      <a:endParaRPr lang="it-IT"/>
                    </a:p>
                  </p:txBody>
                </p:sp>
                <p:sp>
                  <p:nvSpPr>
                    <p:cNvPr id="88" name="Line 94">
                      <a:extLst>
                        <a:ext uri="{FF2B5EF4-FFF2-40B4-BE49-F238E27FC236}">
                          <a16:creationId xmlns:a16="http://schemas.microsoft.com/office/drawing/2014/main" id="{6A2FD014-608E-4250-8117-3C9604A7E7A7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575" y="2879"/>
                      <a:ext cx="0" cy="115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969696"/>
                      </a:solidFill>
                      <a:round/>
                      <a:headEnd/>
                      <a:tailEnd/>
                    </a:ln>
                  </p:spPr>
                  <p:txBody>
                    <a:bodyPr wrap="none" lIns="0" tIns="0" rIns="0" bIns="0" anchor="ctr"/>
                    <a:lstStyle/>
                    <a:p>
                      <a:endParaRPr lang="it-IT"/>
                    </a:p>
                  </p:txBody>
                </p:sp>
                <p:sp>
                  <p:nvSpPr>
                    <p:cNvPr id="89" name="Line 95">
                      <a:extLst>
                        <a:ext uri="{FF2B5EF4-FFF2-40B4-BE49-F238E27FC236}">
                          <a16:creationId xmlns:a16="http://schemas.microsoft.com/office/drawing/2014/main" id="{9852B5DC-0294-4270-B380-AAD1599346A5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690" y="2879"/>
                      <a:ext cx="1" cy="115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969696"/>
                      </a:solidFill>
                      <a:round/>
                      <a:headEnd/>
                      <a:tailEnd/>
                    </a:ln>
                  </p:spPr>
                  <p:txBody>
                    <a:bodyPr wrap="none" lIns="0" tIns="0" rIns="0" bIns="0" anchor="ctr"/>
                    <a:lstStyle/>
                    <a:p>
                      <a:endParaRPr lang="it-IT"/>
                    </a:p>
                  </p:txBody>
                </p:sp>
                <p:sp>
                  <p:nvSpPr>
                    <p:cNvPr id="90" name="Line 96">
                      <a:extLst>
                        <a:ext uri="{FF2B5EF4-FFF2-40B4-BE49-F238E27FC236}">
                          <a16:creationId xmlns:a16="http://schemas.microsoft.com/office/drawing/2014/main" id="{1479B11B-94C4-4028-9F94-7D0E0B6414C0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1381" y="2879"/>
                      <a:ext cx="1" cy="115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969696"/>
                      </a:solidFill>
                      <a:round/>
                      <a:headEnd/>
                      <a:tailEnd/>
                    </a:ln>
                  </p:spPr>
                  <p:txBody>
                    <a:bodyPr wrap="none" lIns="0" tIns="0" rIns="0" bIns="0" anchor="ctr"/>
                    <a:lstStyle/>
                    <a:p>
                      <a:endParaRPr lang="it-IT"/>
                    </a:p>
                  </p:txBody>
                </p:sp>
                <p:sp>
                  <p:nvSpPr>
                    <p:cNvPr id="91" name="Line 97">
                      <a:extLst>
                        <a:ext uri="{FF2B5EF4-FFF2-40B4-BE49-F238E27FC236}">
                          <a16:creationId xmlns:a16="http://schemas.microsoft.com/office/drawing/2014/main" id="{F93DE492-2B8B-40A6-AA6E-6A4C67FB30CE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806" y="2879"/>
                      <a:ext cx="1" cy="115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969696"/>
                      </a:solidFill>
                      <a:round/>
                      <a:headEnd/>
                      <a:tailEnd/>
                    </a:ln>
                  </p:spPr>
                  <p:txBody>
                    <a:bodyPr wrap="none" lIns="0" tIns="0" rIns="0" bIns="0" anchor="ctr"/>
                    <a:lstStyle/>
                    <a:p>
                      <a:endParaRPr lang="it-IT"/>
                    </a:p>
                  </p:txBody>
                </p:sp>
                <p:sp>
                  <p:nvSpPr>
                    <p:cNvPr id="92" name="Line 98">
                      <a:extLst>
                        <a:ext uri="{FF2B5EF4-FFF2-40B4-BE49-F238E27FC236}">
                          <a16:creationId xmlns:a16="http://schemas.microsoft.com/office/drawing/2014/main" id="{22321D75-A367-4EB1-B50F-E8EA7DB81FA3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921" y="2879"/>
                      <a:ext cx="1" cy="115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969696"/>
                      </a:solidFill>
                      <a:round/>
                      <a:headEnd/>
                      <a:tailEnd/>
                    </a:ln>
                  </p:spPr>
                  <p:txBody>
                    <a:bodyPr wrap="none" lIns="0" tIns="0" rIns="0" bIns="0" anchor="ctr"/>
                    <a:lstStyle/>
                    <a:p>
                      <a:endParaRPr lang="it-IT"/>
                    </a:p>
                  </p:txBody>
                </p:sp>
                <p:sp>
                  <p:nvSpPr>
                    <p:cNvPr id="93" name="Line 99">
                      <a:extLst>
                        <a:ext uri="{FF2B5EF4-FFF2-40B4-BE49-F238E27FC236}">
                          <a16:creationId xmlns:a16="http://schemas.microsoft.com/office/drawing/2014/main" id="{2C316B72-A00E-46F7-9BCF-E461779A4437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1036" y="2879"/>
                      <a:ext cx="1" cy="115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969696"/>
                      </a:solidFill>
                      <a:round/>
                      <a:headEnd/>
                      <a:tailEnd/>
                    </a:ln>
                  </p:spPr>
                  <p:txBody>
                    <a:bodyPr wrap="none" lIns="0" tIns="0" rIns="0" bIns="0" anchor="ctr"/>
                    <a:lstStyle/>
                    <a:p>
                      <a:endParaRPr lang="it-IT"/>
                    </a:p>
                  </p:txBody>
                </p:sp>
                <p:sp>
                  <p:nvSpPr>
                    <p:cNvPr id="94" name="Line 100">
                      <a:extLst>
                        <a:ext uri="{FF2B5EF4-FFF2-40B4-BE49-F238E27FC236}">
                          <a16:creationId xmlns:a16="http://schemas.microsoft.com/office/drawing/2014/main" id="{006C898A-9E3A-420A-9328-433C619392B7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1151" y="2879"/>
                      <a:ext cx="1" cy="115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969696"/>
                      </a:solidFill>
                      <a:round/>
                      <a:headEnd/>
                      <a:tailEnd/>
                    </a:ln>
                  </p:spPr>
                  <p:txBody>
                    <a:bodyPr wrap="none" lIns="0" tIns="0" rIns="0" bIns="0" anchor="ctr"/>
                    <a:lstStyle/>
                    <a:p>
                      <a:endParaRPr lang="it-IT"/>
                    </a:p>
                  </p:txBody>
                </p:sp>
                <p:sp>
                  <p:nvSpPr>
                    <p:cNvPr id="95" name="Line 101">
                      <a:extLst>
                        <a:ext uri="{FF2B5EF4-FFF2-40B4-BE49-F238E27FC236}">
                          <a16:creationId xmlns:a16="http://schemas.microsoft.com/office/drawing/2014/main" id="{9DBBF19A-3D93-4AEF-BEEB-CFC206E1232D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1266" y="2879"/>
                      <a:ext cx="1" cy="115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969696"/>
                      </a:solidFill>
                      <a:round/>
                      <a:headEnd/>
                      <a:tailEnd/>
                    </a:ln>
                  </p:spPr>
                  <p:txBody>
                    <a:bodyPr wrap="none" lIns="0" tIns="0" rIns="0" bIns="0" anchor="ctr"/>
                    <a:lstStyle/>
                    <a:p>
                      <a:endParaRPr lang="it-IT"/>
                    </a:p>
                  </p:txBody>
                </p:sp>
                <p:sp>
                  <p:nvSpPr>
                    <p:cNvPr id="96" name="Line 102">
                      <a:extLst>
                        <a:ext uri="{FF2B5EF4-FFF2-40B4-BE49-F238E27FC236}">
                          <a16:creationId xmlns:a16="http://schemas.microsoft.com/office/drawing/2014/main" id="{51DE9F5F-7800-4E52-9734-3F73EAD9929F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1497" y="2879"/>
                      <a:ext cx="1" cy="115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969696"/>
                      </a:solidFill>
                      <a:round/>
                      <a:headEnd/>
                      <a:tailEnd/>
                    </a:ln>
                  </p:spPr>
                  <p:txBody>
                    <a:bodyPr wrap="none" lIns="0" tIns="0" rIns="0" bIns="0" anchor="ctr"/>
                    <a:lstStyle/>
                    <a:p>
                      <a:endParaRPr lang="it-IT"/>
                    </a:p>
                  </p:txBody>
                </p:sp>
                <p:sp>
                  <p:nvSpPr>
                    <p:cNvPr id="97" name="Line 103">
                      <a:extLst>
                        <a:ext uri="{FF2B5EF4-FFF2-40B4-BE49-F238E27FC236}">
                          <a16:creationId xmlns:a16="http://schemas.microsoft.com/office/drawing/2014/main" id="{F7BCB2F4-294D-4DBE-9F9D-ED10695A39B1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1612" y="2879"/>
                      <a:ext cx="1" cy="115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969696"/>
                      </a:solidFill>
                      <a:round/>
                      <a:headEnd/>
                      <a:tailEnd/>
                    </a:ln>
                  </p:spPr>
                  <p:txBody>
                    <a:bodyPr wrap="none" lIns="0" tIns="0" rIns="0" bIns="0" anchor="ctr"/>
                    <a:lstStyle/>
                    <a:p>
                      <a:endParaRPr lang="it-IT"/>
                    </a:p>
                  </p:txBody>
                </p:sp>
                <p:sp>
                  <p:nvSpPr>
                    <p:cNvPr id="98" name="Line 104">
                      <a:extLst>
                        <a:ext uri="{FF2B5EF4-FFF2-40B4-BE49-F238E27FC236}">
                          <a16:creationId xmlns:a16="http://schemas.microsoft.com/office/drawing/2014/main" id="{7E620518-AF93-423C-B2C1-1C51A32B3C46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1727" y="2879"/>
                      <a:ext cx="1" cy="115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969696"/>
                      </a:solidFill>
                      <a:round/>
                      <a:headEnd/>
                      <a:tailEnd/>
                    </a:ln>
                  </p:spPr>
                  <p:txBody>
                    <a:bodyPr wrap="none" lIns="0" tIns="0" rIns="0" bIns="0" anchor="ctr"/>
                    <a:lstStyle/>
                    <a:p>
                      <a:endParaRPr lang="it-IT"/>
                    </a:p>
                  </p:txBody>
                </p:sp>
              </p:grpSp>
              <p:grpSp>
                <p:nvGrpSpPr>
                  <p:cNvPr id="20" name="Group 105">
                    <a:extLst>
                      <a:ext uri="{FF2B5EF4-FFF2-40B4-BE49-F238E27FC236}">
                        <a16:creationId xmlns:a16="http://schemas.microsoft.com/office/drawing/2014/main" id="{A4ADDE01-7200-45C3-8650-0FB03B27EF8E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888" y="3452"/>
                    <a:ext cx="1984" cy="118"/>
                    <a:chOff x="-141" y="2876"/>
                    <a:chExt cx="1984" cy="118"/>
                  </a:xfrm>
                </p:grpSpPr>
                <p:grpSp>
                  <p:nvGrpSpPr>
                    <p:cNvPr id="63" name="Group 106">
                      <a:extLst>
                        <a:ext uri="{FF2B5EF4-FFF2-40B4-BE49-F238E27FC236}">
                          <a16:creationId xmlns:a16="http://schemas.microsoft.com/office/drawing/2014/main" id="{EFD4CCF2-A6DC-484F-9017-3354659D35D1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-141" y="2876"/>
                      <a:ext cx="124" cy="115"/>
                      <a:chOff x="707" y="1508"/>
                      <a:chExt cx="124" cy="109"/>
                    </a:xfrm>
                  </p:grpSpPr>
                  <p:sp>
                    <p:nvSpPr>
                      <p:cNvPr id="80" name="Rectangle 107">
                        <a:extLst>
                          <a:ext uri="{FF2B5EF4-FFF2-40B4-BE49-F238E27FC236}">
                            <a16:creationId xmlns:a16="http://schemas.microsoft.com/office/drawing/2014/main" id="{DAEB1F8A-9E84-4074-920D-28CCDF7D8C08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707" y="1508"/>
                        <a:ext cx="124" cy="52"/>
                      </a:xfrm>
                      <a:prstGeom prst="rect">
                        <a:avLst/>
                      </a:prstGeom>
                      <a:solidFill>
                        <a:srgbClr val="FFC000"/>
                      </a:solidFill>
                      <a:ln w="9525">
                        <a:solidFill>
                          <a:srgbClr val="969696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45720" tIns="0" rIns="0" bIns="0" anchor="ctr"/>
                      <a:lstStyle/>
                      <a:p>
                        <a:endParaRPr lang="it-IT" sz="1200" b="1">
                          <a:solidFill>
                            <a:schemeClr val="bg1"/>
                          </a:solidFill>
                          <a:latin typeface="Arial" pitchFamily="34" charset="0"/>
                        </a:endParaRPr>
                      </a:p>
                    </p:txBody>
                  </p:sp>
                  <p:sp>
                    <p:nvSpPr>
                      <p:cNvPr id="81" name="Rectangle 108">
                        <a:extLst>
                          <a:ext uri="{FF2B5EF4-FFF2-40B4-BE49-F238E27FC236}">
                            <a16:creationId xmlns:a16="http://schemas.microsoft.com/office/drawing/2014/main" id="{1DEA432C-AC9D-49CA-A421-5B2400F98FF8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707" y="1565"/>
                        <a:ext cx="124" cy="52"/>
                      </a:xfrm>
                      <a:prstGeom prst="rect">
                        <a:avLst/>
                      </a:prstGeom>
                      <a:solidFill>
                        <a:schemeClr val="accent1"/>
                      </a:solidFill>
                      <a:ln w="9525">
                        <a:solidFill>
                          <a:srgbClr val="969696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45720" tIns="0" rIns="0" bIns="0" anchor="ctr"/>
                      <a:lstStyle/>
                      <a:p>
                        <a:endParaRPr lang="it-IT" sz="1200" b="1">
                          <a:solidFill>
                            <a:schemeClr val="bg1"/>
                          </a:solidFill>
                          <a:latin typeface="Arial" pitchFamily="34" charset="0"/>
                        </a:endParaRPr>
                      </a:p>
                    </p:txBody>
                  </p:sp>
                </p:grpSp>
                <p:sp>
                  <p:nvSpPr>
                    <p:cNvPr id="64" name="Rectangle 109">
                      <a:extLst>
                        <a:ext uri="{FF2B5EF4-FFF2-40B4-BE49-F238E27FC236}">
                          <a16:creationId xmlns:a16="http://schemas.microsoft.com/office/drawing/2014/main" id="{BCDC9FD7-C243-4AA1-80DE-523D672F28FB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0" y="2879"/>
                      <a:ext cx="1843" cy="115"/>
                    </a:xfrm>
                    <a:prstGeom prst="rect">
                      <a:avLst/>
                    </a:prstGeom>
                    <a:solidFill>
                      <a:srgbClr val="99FF66"/>
                    </a:solidFill>
                    <a:ln w="9525">
                      <a:solidFill>
                        <a:srgbClr val="969696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0" tIns="0" rIns="0" bIns="0" anchor="ctr"/>
                    <a:lstStyle/>
                    <a:p>
                      <a:pPr algn="ctr"/>
                      <a:endParaRPr lang="it-IT" sz="1400" b="1">
                        <a:solidFill>
                          <a:schemeClr val="bg1"/>
                        </a:solidFill>
                        <a:latin typeface="Arial" pitchFamily="34" charset="0"/>
                      </a:endParaRPr>
                    </a:p>
                  </p:txBody>
                </p:sp>
                <p:sp>
                  <p:nvSpPr>
                    <p:cNvPr id="65" name="Line 110">
                      <a:extLst>
                        <a:ext uri="{FF2B5EF4-FFF2-40B4-BE49-F238E27FC236}">
                          <a16:creationId xmlns:a16="http://schemas.microsoft.com/office/drawing/2014/main" id="{4E2456A6-5437-484D-8A4E-5525F6DBEE72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115" y="2879"/>
                      <a:ext cx="0" cy="115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969696"/>
                      </a:solidFill>
                      <a:round/>
                      <a:headEnd/>
                      <a:tailEnd/>
                    </a:ln>
                  </p:spPr>
                  <p:txBody>
                    <a:bodyPr wrap="none" lIns="0" tIns="0" rIns="0" bIns="0" anchor="ctr"/>
                    <a:lstStyle/>
                    <a:p>
                      <a:endParaRPr lang="it-IT"/>
                    </a:p>
                  </p:txBody>
                </p:sp>
                <p:sp>
                  <p:nvSpPr>
                    <p:cNvPr id="66" name="Line 111">
                      <a:extLst>
                        <a:ext uri="{FF2B5EF4-FFF2-40B4-BE49-F238E27FC236}">
                          <a16:creationId xmlns:a16="http://schemas.microsoft.com/office/drawing/2014/main" id="{DA19AC24-285B-4BD5-B0C6-5398E0996D16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30" y="2879"/>
                      <a:ext cx="0" cy="115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969696"/>
                      </a:solidFill>
                      <a:round/>
                      <a:headEnd/>
                      <a:tailEnd/>
                    </a:ln>
                  </p:spPr>
                  <p:txBody>
                    <a:bodyPr wrap="none" lIns="0" tIns="0" rIns="0" bIns="0" anchor="ctr"/>
                    <a:lstStyle/>
                    <a:p>
                      <a:endParaRPr lang="it-IT"/>
                    </a:p>
                  </p:txBody>
                </p:sp>
                <p:sp>
                  <p:nvSpPr>
                    <p:cNvPr id="67" name="Line 112">
                      <a:extLst>
                        <a:ext uri="{FF2B5EF4-FFF2-40B4-BE49-F238E27FC236}">
                          <a16:creationId xmlns:a16="http://schemas.microsoft.com/office/drawing/2014/main" id="{91396767-A9C6-41F1-9227-4F816A861B87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45" y="2879"/>
                      <a:ext cx="0" cy="115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969696"/>
                      </a:solidFill>
                      <a:round/>
                      <a:headEnd/>
                      <a:tailEnd/>
                    </a:ln>
                  </p:spPr>
                  <p:txBody>
                    <a:bodyPr wrap="none" lIns="0" tIns="0" rIns="0" bIns="0" anchor="ctr"/>
                    <a:lstStyle/>
                    <a:p>
                      <a:endParaRPr lang="it-IT"/>
                    </a:p>
                  </p:txBody>
                </p:sp>
                <p:sp>
                  <p:nvSpPr>
                    <p:cNvPr id="68" name="Line 113">
                      <a:extLst>
                        <a:ext uri="{FF2B5EF4-FFF2-40B4-BE49-F238E27FC236}">
                          <a16:creationId xmlns:a16="http://schemas.microsoft.com/office/drawing/2014/main" id="{F6F39B05-CAE5-4E64-8083-7A6002BF541C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60" y="2879"/>
                      <a:ext cx="0" cy="115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969696"/>
                      </a:solidFill>
                      <a:round/>
                      <a:headEnd/>
                      <a:tailEnd/>
                    </a:ln>
                  </p:spPr>
                  <p:txBody>
                    <a:bodyPr wrap="none" lIns="0" tIns="0" rIns="0" bIns="0" anchor="ctr"/>
                    <a:lstStyle/>
                    <a:p>
                      <a:endParaRPr lang="it-IT"/>
                    </a:p>
                  </p:txBody>
                </p:sp>
                <p:sp>
                  <p:nvSpPr>
                    <p:cNvPr id="69" name="Line 114">
                      <a:extLst>
                        <a:ext uri="{FF2B5EF4-FFF2-40B4-BE49-F238E27FC236}">
                          <a16:creationId xmlns:a16="http://schemas.microsoft.com/office/drawing/2014/main" id="{E5F89FF9-9D30-4840-8099-E6B7E511169B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575" y="2879"/>
                      <a:ext cx="0" cy="115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969696"/>
                      </a:solidFill>
                      <a:round/>
                      <a:headEnd/>
                      <a:tailEnd/>
                    </a:ln>
                  </p:spPr>
                  <p:txBody>
                    <a:bodyPr wrap="none" lIns="0" tIns="0" rIns="0" bIns="0" anchor="ctr"/>
                    <a:lstStyle/>
                    <a:p>
                      <a:endParaRPr lang="it-IT"/>
                    </a:p>
                  </p:txBody>
                </p:sp>
                <p:sp>
                  <p:nvSpPr>
                    <p:cNvPr id="70" name="Line 115">
                      <a:extLst>
                        <a:ext uri="{FF2B5EF4-FFF2-40B4-BE49-F238E27FC236}">
                          <a16:creationId xmlns:a16="http://schemas.microsoft.com/office/drawing/2014/main" id="{944ED3ED-74C9-4D94-8541-53CC2DFC972C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690" y="2879"/>
                      <a:ext cx="1" cy="115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969696"/>
                      </a:solidFill>
                      <a:round/>
                      <a:headEnd/>
                      <a:tailEnd/>
                    </a:ln>
                  </p:spPr>
                  <p:txBody>
                    <a:bodyPr wrap="none" lIns="0" tIns="0" rIns="0" bIns="0" anchor="ctr"/>
                    <a:lstStyle/>
                    <a:p>
                      <a:endParaRPr lang="it-IT"/>
                    </a:p>
                  </p:txBody>
                </p:sp>
                <p:sp>
                  <p:nvSpPr>
                    <p:cNvPr id="71" name="Line 116">
                      <a:extLst>
                        <a:ext uri="{FF2B5EF4-FFF2-40B4-BE49-F238E27FC236}">
                          <a16:creationId xmlns:a16="http://schemas.microsoft.com/office/drawing/2014/main" id="{9155724B-E1A2-4778-B0E9-977B3D7DD60A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1381" y="2879"/>
                      <a:ext cx="1" cy="115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969696"/>
                      </a:solidFill>
                      <a:round/>
                      <a:headEnd/>
                      <a:tailEnd/>
                    </a:ln>
                  </p:spPr>
                  <p:txBody>
                    <a:bodyPr wrap="none" lIns="0" tIns="0" rIns="0" bIns="0" anchor="ctr"/>
                    <a:lstStyle/>
                    <a:p>
                      <a:endParaRPr lang="it-IT"/>
                    </a:p>
                  </p:txBody>
                </p:sp>
                <p:sp>
                  <p:nvSpPr>
                    <p:cNvPr id="72" name="Line 117">
                      <a:extLst>
                        <a:ext uri="{FF2B5EF4-FFF2-40B4-BE49-F238E27FC236}">
                          <a16:creationId xmlns:a16="http://schemas.microsoft.com/office/drawing/2014/main" id="{B87B19FA-B0DB-4F5D-9AF4-3FA875A29BC5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806" y="2879"/>
                      <a:ext cx="1" cy="115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969696"/>
                      </a:solidFill>
                      <a:round/>
                      <a:headEnd/>
                      <a:tailEnd/>
                    </a:ln>
                  </p:spPr>
                  <p:txBody>
                    <a:bodyPr wrap="none" lIns="0" tIns="0" rIns="0" bIns="0" anchor="ctr"/>
                    <a:lstStyle/>
                    <a:p>
                      <a:endParaRPr lang="it-IT"/>
                    </a:p>
                  </p:txBody>
                </p:sp>
                <p:sp>
                  <p:nvSpPr>
                    <p:cNvPr id="73" name="Line 118">
                      <a:extLst>
                        <a:ext uri="{FF2B5EF4-FFF2-40B4-BE49-F238E27FC236}">
                          <a16:creationId xmlns:a16="http://schemas.microsoft.com/office/drawing/2014/main" id="{BBBDF69C-FC75-44B3-AC96-8B9CA7855586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921" y="2879"/>
                      <a:ext cx="1" cy="115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969696"/>
                      </a:solidFill>
                      <a:round/>
                      <a:headEnd/>
                      <a:tailEnd/>
                    </a:ln>
                  </p:spPr>
                  <p:txBody>
                    <a:bodyPr wrap="none" lIns="0" tIns="0" rIns="0" bIns="0" anchor="ctr"/>
                    <a:lstStyle/>
                    <a:p>
                      <a:endParaRPr lang="it-IT"/>
                    </a:p>
                  </p:txBody>
                </p:sp>
                <p:sp>
                  <p:nvSpPr>
                    <p:cNvPr id="74" name="Line 119">
                      <a:extLst>
                        <a:ext uri="{FF2B5EF4-FFF2-40B4-BE49-F238E27FC236}">
                          <a16:creationId xmlns:a16="http://schemas.microsoft.com/office/drawing/2014/main" id="{F40C7D8B-36F1-4BB5-9402-A9CAB192927A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1036" y="2879"/>
                      <a:ext cx="1" cy="115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969696"/>
                      </a:solidFill>
                      <a:round/>
                      <a:headEnd/>
                      <a:tailEnd/>
                    </a:ln>
                  </p:spPr>
                  <p:txBody>
                    <a:bodyPr wrap="none" lIns="0" tIns="0" rIns="0" bIns="0" anchor="ctr"/>
                    <a:lstStyle/>
                    <a:p>
                      <a:endParaRPr lang="it-IT"/>
                    </a:p>
                  </p:txBody>
                </p:sp>
                <p:sp>
                  <p:nvSpPr>
                    <p:cNvPr id="75" name="Line 120">
                      <a:extLst>
                        <a:ext uri="{FF2B5EF4-FFF2-40B4-BE49-F238E27FC236}">
                          <a16:creationId xmlns:a16="http://schemas.microsoft.com/office/drawing/2014/main" id="{862F0ADF-A527-4F66-970E-EDC706BFFE49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1151" y="2879"/>
                      <a:ext cx="1" cy="115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969696"/>
                      </a:solidFill>
                      <a:round/>
                      <a:headEnd/>
                      <a:tailEnd/>
                    </a:ln>
                  </p:spPr>
                  <p:txBody>
                    <a:bodyPr wrap="none" lIns="0" tIns="0" rIns="0" bIns="0" anchor="ctr"/>
                    <a:lstStyle/>
                    <a:p>
                      <a:endParaRPr lang="it-IT"/>
                    </a:p>
                  </p:txBody>
                </p:sp>
                <p:sp>
                  <p:nvSpPr>
                    <p:cNvPr id="76" name="Line 121">
                      <a:extLst>
                        <a:ext uri="{FF2B5EF4-FFF2-40B4-BE49-F238E27FC236}">
                          <a16:creationId xmlns:a16="http://schemas.microsoft.com/office/drawing/2014/main" id="{7435E731-40F3-4A7E-A1D0-5520D1411142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1266" y="2879"/>
                      <a:ext cx="1" cy="115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969696"/>
                      </a:solidFill>
                      <a:round/>
                      <a:headEnd/>
                      <a:tailEnd/>
                    </a:ln>
                  </p:spPr>
                  <p:txBody>
                    <a:bodyPr wrap="none" lIns="0" tIns="0" rIns="0" bIns="0" anchor="ctr"/>
                    <a:lstStyle/>
                    <a:p>
                      <a:endParaRPr lang="it-IT"/>
                    </a:p>
                  </p:txBody>
                </p:sp>
                <p:sp>
                  <p:nvSpPr>
                    <p:cNvPr id="77" name="Line 122">
                      <a:extLst>
                        <a:ext uri="{FF2B5EF4-FFF2-40B4-BE49-F238E27FC236}">
                          <a16:creationId xmlns:a16="http://schemas.microsoft.com/office/drawing/2014/main" id="{80F9A65E-15A1-462B-BE8C-4B695B968DBC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1497" y="2879"/>
                      <a:ext cx="1" cy="115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969696"/>
                      </a:solidFill>
                      <a:round/>
                      <a:headEnd/>
                      <a:tailEnd/>
                    </a:ln>
                  </p:spPr>
                  <p:txBody>
                    <a:bodyPr wrap="none" lIns="0" tIns="0" rIns="0" bIns="0" anchor="ctr"/>
                    <a:lstStyle/>
                    <a:p>
                      <a:endParaRPr lang="it-IT"/>
                    </a:p>
                  </p:txBody>
                </p:sp>
                <p:sp>
                  <p:nvSpPr>
                    <p:cNvPr id="78" name="Line 123">
                      <a:extLst>
                        <a:ext uri="{FF2B5EF4-FFF2-40B4-BE49-F238E27FC236}">
                          <a16:creationId xmlns:a16="http://schemas.microsoft.com/office/drawing/2014/main" id="{9920182D-D64C-459B-A8E9-C7ECCF72BE8E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1612" y="2879"/>
                      <a:ext cx="1" cy="115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969696"/>
                      </a:solidFill>
                      <a:round/>
                      <a:headEnd/>
                      <a:tailEnd/>
                    </a:ln>
                  </p:spPr>
                  <p:txBody>
                    <a:bodyPr wrap="none" lIns="0" tIns="0" rIns="0" bIns="0" anchor="ctr"/>
                    <a:lstStyle/>
                    <a:p>
                      <a:endParaRPr lang="it-IT"/>
                    </a:p>
                  </p:txBody>
                </p:sp>
                <p:sp>
                  <p:nvSpPr>
                    <p:cNvPr id="79" name="Line 124">
                      <a:extLst>
                        <a:ext uri="{FF2B5EF4-FFF2-40B4-BE49-F238E27FC236}">
                          <a16:creationId xmlns:a16="http://schemas.microsoft.com/office/drawing/2014/main" id="{DD3BEC6B-EE3A-428C-9B1F-994C67454B04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1727" y="2879"/>
                      <a:ext cx="1" cy="115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969696"/>
                      </a:solidFill>
                      <a:round/>
                      <a:headEnd/>
                      <a:tailEnd/>
                    </a:ln>
                  </p:spPr>
                  <p:txBody>
                    <a:bodyPr wrap="none" lIns="0" tIns="0" rIns="0" bIns="0" anchor="ctr"/>
                    <a:lstStyle/>
                    <a:p>
                      <a:endParaRPr lang="it-IT"/>
                    </a:p>
                  </p:txBody>
                </p:sp>
              </p:grpSp>
              <p:grpSp>
                <p:nvGrpSpPr>
                  <p:cNvPr id="21" name="Group 125">
                    <a:extLst>
                      <a:ext uri="{FF2B5EF4-FFF2-40B4-BE49-F238E27FC236}">
                        <a16:creationId xmlns:a16="http://schemas.microsoft.com/office/drawing/2014/main" id="{D4159575-D86C-4021-A56E-39EBBA65FC5F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888" y="3590"/>
                    <a:ext cx="1984" cy="118"/>
                    <a:chOff x="-141" y="2876"/>
                    <a:chExt cx="1984" cy="118"/>
                  </a:xfrm>
                </p:grpSpPr>
                <p:grpSp>
                  <p:nvGrpSpPr>
                    <p:cNvPr id="44" name="Group 126">
                      <a:extLst>
                        <a:ext uri="{FF2B5EF4-FFF2-40B4-BE49-F238E27FC236}">
                          <a16:creationId xmlns:a16="http://schemas.microsoft.com/office/drawing/2014/main" id="{7866DE0C-C7E5-481B-B302-D7567AF256CD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-141" y="2876"/>
                      <a:ext cx="124" cy="115"/>
                      <a:chOff x="707" y="1508"/>
                      <a:chExt cx="124" cy="109"/>
                    </a:xfrm>
                  </p:grpSpPr>
                  <p:sp>
                    <p:nvSpPr>
                      <p:cNvPr id="61" name="Rectangle 127">
                        <a:extLst>
                          <a:ext uri="{FF2B5EF4-FFF2-40B4-BE49-F238E27FC236}">
                            <a16:creationId xmlns:a16="http://schemas.microsoft.com/office/drawing/2014/main" id="{4A225116-9158-432D-907D-33637FCAE4DB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707" y="1508"/>
                        <a:ext cx="124" cy="52"/>
                      </a:xfrm>
                      <a:prstGeom prst="rect">
                        <a:avLst/>
                      </a:prstGeom>
                      <a:solidFill>
                        <a:srgbClr val="FFC000"/>
                      </a:solidFill>
                      <a:ln w="9525">
                        <a:solidFill>
                          <a:srgbClr val="969696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45720" tIns="0" rIns="0" bIns="0" anchor="ctr"/>
                      <a:lstStyle/>
                      <a:p>
                        <a:endParaRPr lang="it-IT" sz="1200" b="1">
                          <a:solidFill>
                            <a:schemeClr val="bg1"/>
                          </a:solidFill>
                          <a:latin typeface="Arial" pitchFamily="34" charset="0"/>
                        </a:endParaRPr>
                      </a:p>
                    </p:txBody>
                  </p:sp>
                  <p:sp>
                    <p:nvSpPr>
                      <p:cNvPr id="62" name="Rectangle 128">
                        <a:extLst>
                          <a:ext uri="{FF2B5EF4-FFF2-40B4-BE49-F238E27FC236}">
                            <a16:creationId xmlns:a16="http://schemas.microsoft.com/office/drawing/2014/main" id="{DC7A2BD1-CCE0-4EAD-A672-137CEF2F693B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707" y="1565"/>
                        <a:ext cx="124" cy="52"/>
                      </a:xfrm>
                      <a:prstGeom prst="rect">
                        <a:avLst/>
                      </a:prstGeom>
                      <a:solidFill>
                        <a:schemeClr val="accent1"/>
                      </a:solidFill>
                      <a:ln w="9525">
                        <a:solidFill>
                          <a:srgbClr val="969696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45720" tIns="0" rIns="0" bIns="0" anchor="ctr"/>
                      <a:lstStyle/>
                      <a:p>
                        <a:endParaRPr lang="it-IT" sz="1200" b="1">
                          <a:solidFill>
                            <a:schemeClr val="bg1"/>
                          </a:solidFill>
                          <a:latin typeface="Arial" pitchFamily="34" charset="0"/>
                        </a:endParaRPr>
                      </a:p>
                    </p:txBody>
                  </p:sp>
                </p:grpSp>
                <p:sp>
                  <p:nvSpPr>
                    <p:cNvPr id="45" name="Rectangle 129">
                      <a:extLst>
                        <a:ext uri="{FF2B5EF4-FFF2-40B4-BE49-F238E27FC236}">
                          <a16:creationId xmlns:a16="http://schemas.microsoft.com/office/drawing/2014/main" id="{A0558674-7AC1-4B91-9328-CF393DD25E7C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0" y="2879"/>
                      <a:ext cx="1843" cy="115"/>
                    </a:xfrm>
                    <a:prstGeom prst="rect">
                      <a:avLst/>
                    </a:prstGeom>
                    <a:solidFill>
                      <a:srgbClr val="99FF66"/>
                    </a:solidFill>
                    <a:ln w="9525">
                      <a:solidFill>
                        <a:srgbClr val="969696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0" tIns="0" rIns="0" bIns="0" anchor="ctr"/>
                    <a:lstStyle/>
                    <a:p>
                      <a:pPr algn="ctr"/>
                      <a:endParaRPr lang="it-IT" sz="1400" b="1">
                        <a:solidFill>
                          <a:schemeClr val="bg1"/>
                        </a:solidFill>
                        <a:latin typeface="Arial" pitchFamily="34" charset="0"/>
                      </a:endParaRPr>
                    </a:p>
                  </p:txBody>
                </p:sp>
                <p:sp>
                  <p:nvSpPr>
                    <p:cNvPr id="46" name="Line 130">
                      <a:extLst>
                        <a:ext uri="{FF2B5EF4-FFF2-40B4-BE49-F238E27FC236}">
                          <a16:creationId xmlns:a16="http://schemas.microsoft.com/office/drawing/2014/main" id="{EE7C8D9D-736D-47D8-8B0C-E11BD502FA62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115" y="2879"/>
                      <a:ext cx="0" cy="115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969696"/>
                      </a:solidFill>
                      <a:round/>
                      <a:headEnd/>
                      <a:tailEnd/>
                    </a:ln>
                  </p:spPr>
                  <p:txBody>
                    <a:bodyPr wrap="none" lIns="0" tIns="0" rIns="0" bIns="0" anchor="ctr"/>
                    <a:lstStyle/>
                    <a:p>
                      <a:endParaRPr lang="it-IT"/>
                    </a:p>
                  </p:txBody>
                </p:sp>
                <p:sp>
                  <p:nvSpPr>
                    <p:cNvPr id="47" name="Line 131">
                      <a:extLst>
                        <a:ext uri="{FF2B5EF4-FFF2-40B4-BE49-F238E27FC236}">
                          <a16:creationId xmlns:a16="http://schemas.microsoft.com/office/drawing/2014/main" id="{C81EB43D-C53D-409D-9562-CE06CFA4A62B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30" y="2879"/>
                      <a:ext cx="0" cy="115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969696"/>
                      </a:solidFill>
                      <a:round/>
                      <a:headEnd/>
                      <a:tailEnd/>
                    </a:ln>
                  </p:spPr>
                  <p:txBody>
                    <a:bodyPr wrap="none" lIns="0" tIns="0" rIns="0" bIns="0" anchor="ctr"/>
                    <a:lstStyle/>
                    <a:p>
                      <a:endParaRPr lang="it-IT"/>
                    </a:p>
                  </p:txBody>
                </p:sp>
                <p:sp>
                  <p:nvSpPr>
                    <p:cNvPr id="48" name="Line 132">
                      <a:extLst>
                        <a:ext uri="{FF2B5EF4-FFF2-40B4-BE49-F238E27FC236}">
                          <a16:creationId xmlns:a16="http://schemas.microsoft.com/office/drawing/2014/main" id="{0A244543-B9F9-4FB0-A3A0-3CD42ED1E88F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45" y="2879"/>
                      <a:ext cx="0" cy="115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969696"/>
                      </a:solidFill>
                      <a:round/>
                      <a:headEnd/>
                      <a:tailEnd/>
                    </a:ln>
                  </p:spPr>
                  <p:txBody>
                    <a:bodyPr wrap="none" lIns="0" tIns="0" rIns="0" bIns="0" anchor="ctr"/>
                    <a:lstStyle/>
                    <a:p>
                      <a:endParaRPr lang="it-IT"/>
                    </a:p>
                  </p:txBody>
                </p:sp>
                <p:sp>
                  <p:nvSpPr>
                    <p:cNvPr id="49" name="Line 133">
                      <a:extLst>
                        <a:ext uri="{FF2B5EF4-FFF2-40B4-BE49-F238E27FC236}">
                          <a16:creationId xmlns:a16="http://schemas.microsoft.com/office/drawing/2014/main" id="{D63481B2-19FB-424F-B809-E39793D78D0B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60" y="2879"/>
                      <a:ext cx="0" cy="115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969696"/>
                      </a:solidFill>
                      <a:round/>
                      <a:headEnd/>
                      <a:tailEnd/>
                    </a:ln>
                  </p:spPr>
                  <p:txBody>
                    <a:bodyPr wrap="none" lIns="0" tIns="0" rIns="0" bIns="0" anchor="ctr"/>
                    <a:lstStyle/>
                    <a:p>
                      <a:endParaRPr lang="it-IT"/>
                    </a:p>
                  </p:txBody>
                </p:sp>
                <p:sp>
                  <p:nvSpPr>
                    <p:cNvPr id="50" name="Line 134">
                      <a:extLst>
                        <a:ext uri="{FF2B5EF4-FFF2-40B4-BE49-F238E27FC236}">
                          <a16:creationId xmlns:a16="http://schemas.microsoft.com/office/drawing/2014/main" id="{16F01D34-FD91-45F9-A187-DE7CAD6FB586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575" y="2879"/>
                      <a:ext cx="0" cy="115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969696"/>
                      </a:solidFill>
                      <a:round/>
                      <a:headEnd/>
                      <a:tailEnd/>
                    </a:ln>
                  </p:spPr>
                  <p:txBody>
                    <a:bodyPr wrap="none" lIns="0" tIns="0" rIns="0" bIns="0" anchor="ctr"/>
                    <a:lstStyle/>
                    <a:p>
                      <a:endParaRPr lang="it-IT"/>
                    </a:p>
                  </p:txBody>
                </p:sp>
                <p:sp>
                  <p:nvSpPr>
                    <p:cNvPr id="51" name="Line 135">
                      <a:extLst>
                        <a:ext uri="{FF2B5EF4-FFF2-40B4-BE49-F238E27FC236}">
                          <a16:creationId xmlns:a16="http://schemas.microsoft.com/office/drawing/2014/main" id="{AA738553-6699-4D0F-8A0B-DAB45E90C8BA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690" y="2879"/>
                      <a:ext cx="1" cy="115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969696"/>
                      </a:solidFill>
                      <a:round/>
                      <a:headEnd/>
                      <a:tailEnd/>
                    </a:ln>
                  </p:spPr>
                  <p:txBody>
                    <a:bodyPr wrap="none" lIns="0" tIns="0" rIns="0" bIns="0" anchor="ctr"/>
                    <a:lstStyle/>
                    <a:p>
                      <a:endParaRPr lang="it-IT"/>
                    </a:p>
                  </p:txBody>
                </p:sp>
                <p:sp>
                  <p:nvSpPr>
                    <p:cNvPr id="52" name="Line 136">
                      <a:extLst>
                        <a:ext uri="{FF2B5EF4-FFF2-40B4-BE49-F238E27FC236}">
                          <a16:creationId xmlns:a16="http://schemas.microsoft.com/office/drawing/2014/main" id="{F7EA0F42-DC26-4AC8-B806-DDFF9AEE6FA5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1381" y="2879"/>
                      <a:ext cx="1" cy="115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969696"/>
                      </a:solidFill>
                      <a:round/>
                      <a:headEnd/>
                      <a:tailEnd/>
                    </a:ln>
                  </p:spPr>
                  <p:txBody>
                    <a:bodyPr wrap="none" lIns="0" tIns="0" rIns="0" bIns="0" anchor="ctr"/>
                    <a:lstStyle/>
                    <a:p>
                      <a:endParaRPr lang="it-IT"/>
                    </a:p>
                  </p:txBody>
                </p:sp>
                <p:sp>
                  <p:nvSpPr>
                    <p:cNvPr id="53" name="Line 137">
                      <a:extLst>
                        <a:ext uri="{FF2B5EF4-FFF2-40B4-BE49-F238E27FC236}">
                          <a16:creationId xmlns:a16="http://schemas.microsoft.com/office/drawing/2014/main" id="{43145D25-D7BB-465F-AF26-60724ED90883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806" y="2879"/>
                      <a:ext cx="1" cy="115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969696"/>
                      </a:solidFill>
                      <a:round/>
                      <a:headEnd/>
                      <a:tailEnd/>
                    </a:ln>
                  </p:spPr>
                  <p:txBody>
                    <a:bodyPr wrap="none" lIns="0" tIns="0" rIns="0" bIns="0" anchor="ctr"/>
                    <a:lstStyle/>
                    <a:p>
                      <a:endParaRPr lang="it-IT"/>
                    </a:p>
                  </p:txBody>
                </p:sp>
                <p:sp>
                  <p:nvSpPr>
                    <p:cNvPr id="54" name="Line 138">
                      <a:extLst>
                        <a:ext uri="{FF2B5EF4-FFF2-40B4-BE49-F238E27FC236}">
                          <a16:creationId xmlns:a16="http://schemas.microsoft.com/office/drawing/2014/main" id="{0EEECE4A-3552-4911-8DB9-93D14FB9C354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921" y="2879"/>
                      <a:ext cx="1" cy="115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969696"/>
                      </a:solidFill>
                      <a:round/>
                      <a:headEnd/>
                      <a:tailEnd/>
                    </a:ln>
                  </p:spPr>
                  <p:txBody>
                    <a:bodyPr wrap="none" lIns="0" tIns="0" rIns="0" bIns="0" anchor="ctr"/>
                    <a:lstStyle/>
                    <a:p>
                      <a:endParaRPr lang="it-IT"/>
                    </a:p>
                  </p:txBody>
                </p:sp>
                <p:sp>
                  <p:nvSpPr>
                    <p:cNvPr id="55" name="Line 139">
                      <a:extLst>
                        <a:ext uri="{FF2B5EF4-FFF2-40B4-BE49-F238E27FC236}">
                          <a16:creationId xmlns:a16="http://schemas.microsoft.com/office/drawing/2014/main" id="{B7C00023-FEBA-438C-9B86-B2A32CEAB13E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1036" y="2879"/>
                      <a:ext cx="1" cy="115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969696"/>
                      </a:solidFill>
                      <a:round/>
                      <a:headEnd/>
                      <a:tailEnd/>
                    </a:ln>
                  </p:spPr>
                  <p:txBody>
                    <a:bodyPr wrap="none" lIns="0" tIns="0" rIns="0" bIns="0" anchor="ctr"/>
                    <a:lstStyle/>
                    <a:p>
                      <a:endParaRPr lang="it-IT"/>
                    </a:p>
                  </p:txBody>
                </p:sp>
                <p:sp>
                  <p:nvSpPr>
                    <p:cNvPr id="56" name="Line 140">
                      <a:extLst>
                        <a:ext uri="{FF2B5EF4-FFF2-40B4-BE49-F238E27FC236}">
                          <a16:creationId xmlns:a16="http://schemas.microsoft.com/office/drawing/2014/main" id="{7D05C635-5BE6-47BB-8F6D-20867FD4AE36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1151" y="2879"/>
                      <a:ext cx="1" cy="115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969696"/>
                      </a:solidFill>
                      <a:round/>
                      <a:headEnd/>
                      <a:tailEnd/>
                    </a:ln>
                  </p:spPr>
                  <p:txBody>
                    <a:bodyPr wrap="none" lIns="0" tIns="0" rIns="0" bIns="0" anchor="ctr"/>
                    <a:lstStyle/>
                    <a:p>
                      <a:endParaRPr lang="it-IT"/>
                    </a:p>
                  </p:txBody>
                </p:sp>
                <p:sp>
                  <p:nvSpPr>
                    <p:cNvPr id="57" name="Line 141">
                      <a:extLst>
                        <a:ext uri="{FF2B5EF4-FFF2-40B4-BE49-F238E27FC236}">
                          <a16:creationId xmlns:a16="http://schemas.microsoft.com/office/drawing/2014/main" id="{6D184B5F-9083-4C05-9305-165BBFD0FD96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1266" y="2879"/>
                      <a:ext cx="1" cy="115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969696"/>
                      </a:solidFill>
                      <a:round/>
                      <a:headEnd/>
                      <a:tailEnd/>
                    </a:ln>
                  </p:spPr>
                  <p:txBody>
                    <a:bodyPr wrap="none" lIns="0" tIns="0" rIns="0" bIns="0" anchor="ctr"/>
                    <a:lstStyle/>
                    <a:p>
                      <a:endParaRPr lang="it-IT"/>
                    </a:p>
                  </p:txBody>
                </p:sp>
                <p:sp>
                  <p:nvSpPr>
                    <p:cNvPr id="58" name="Line 142">
                      <a:extLst>
                        <a:ext uri="{FF2B5EF4-FFF2-40B4-BE49-F238E27FC236}">
                          <a16:creationId xmlns:a16="http://schemas.microsoft.com/office/drawing/2014/main" id="{C5D9A849-1815-4B5A-A392-C09FEA50865D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1497" y="2879"/>
                      <a:ext cx="1" cy="115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969696"/>
                      </a:solidFill>
                      <a:round/>
                      <a:headEnd/>
                      <a:tailEnd/>
                    </a:ln>
                  </p:spPr>
                  <p:txBody>
                    <a:bodyPr wrap="none" lIns="0" tIns="0" rIns="0" bIns="0" anchor="ctr"/>
                    <a:lstStyle/>
                    <a:p>
                      <a:endParaRPr lang="it-IT"/>
                    </a:p>
                  </p:txBody>
                </p:sp>
                <p:sp>
                  <p:nvSpPr>
                    <p:cNvPr id="59" name="Line 143">
                      <a:extLst>
                        <a:ext uri="{FF2B5EF4-FFF2-40B4-BE49-F238E27FC236}">
                          <a16:creationId xmlns:a16="http://schemas.microsoft.com/office/drawing/2014/main" id="{522F0818-5E00-4CC0-8197-4B5DB9B33404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1612" y="2879"/>
                      <a:ext cx="1" cy="115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969696"/>
                      </a:solidFill>
                      <a:round/>
                      <a:headEnd/>
                      <a:tailEnd/>
                    </a:ln>
                  </p:spPr>
                  <p:txBody>
                    <a:bodyPr wrap="none" lIns="0" tIns="0" rIns="0" bIns="0" anchor="ctr"/>
                    <a:lstStyle/>
                    <a:p>
                      <a:endParaRPr lang="it-IT"/>
                    </a:p>
                  </p:txBody>
                </p:sp>
                <p:sp>
                  <p:nvSpPr>
                    <p:cNvPr id="60" name="Line 144">
                      <a:extLst>
                        <a:ext uri="{FF2B5EF4-FFF2-40B4-BE49-F238E27FC236}">
                          <a16:creationId xmlns:a16="http://schemas.microsoft.com/office/drawing/2014/main" id="{F7AD8B70-9881-4A60-92CB-94680C2E2792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1727" y="2879"/>
                      <a:ext cx="1" cy="115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969696"/>
                      </a:solidFill>
                      <a:round/>
                      <a:headEnd/>
                      <a:tailEnd/>
                    </a:ln>
                  </p:spPr>
                  <p:txBody>
                    <a:bodyPr wrap="none" lIns="0" tIns="0" rIns="0" bIns="0" anchor="ctr"/>
                    <a:lstStyle/>
                    <a:p>
                      <a:endParaRPr lang="it-IT"/>
                    </a:p>
                  </p:txBody>
                </p:sp>
              </p:grpSp>
              <p:grpSp>
                <p:nvGrpSpPr>
                  <p:cNvPr id="22" name="Group 145">
                    <a:extLst>
                      <a:ext uri="{FF2B5EF4-FFF2-40B4-BE49-F238E27FC236}">
                        <a16:creationId xmlns:a16="http://schemas.microsoft.com/office/drawing/2014/main" id="{4FD63299-893C-4678-AA56-E92300DFC04D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888" y="3729"/>
                    <a:ext cx="1984" cy="118"/>
                    <a:chOff x="-141" y="2876"/>
                    <a:chExt cx="1984" cy="118"/>
                  </a:xfrm>
                </p:grpSpPr>
                <p:grpSp>
                  <p:nvGrpSpPr>
                    <p:cNvPr id="24" name="Group 146">
                      <a:extLst>
                        <a:ext uri="{FF2B5EF4-FFF2-40B4-BE49-F238E27FC236}">
                          <a16:creationId xmlns:a16="http://schemas.microsoft.com/office/drawing/2014/main" id="{06916EF0-B4B3-4260-B59D-57A2E4103596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-141" y="2876"/>
                      <a:ext cx="124" cy="115"/>
                      <a:chOff x="707" y="1508"/>
                      <a:chExt cx="124" cy="109"/>
                    </a:xfrm>
                  </p:grpSpPr>
                  <p:sp>
                    <p:nvSpPr>
                      <p:cNvPr id="42" name="Rectangle 147">
                        <a:extLst>
                          <a:ext uri="{FF2B5EF4-FFF2-40B4-BE49-F238E27FC236}">
                            <a16:creationId xmlns:a16="http://schemas.microsoft.com/office/drawing/2014/main" id="{49BC4571-5585-43FC-A525-9DEC98E6A29B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707" y="1508"/>
                        <a:ext cx="124" cy="52"/>
                      </a:xfrm>
                      <a:prstGeom prst="rect">
                        <a:avLst/>
                      </a:prstGeom>
                      <a:solidFill>
                        <a:srgbClr val="FFC000"/>
                      </a:solidFill>
                      <a:ln w="9525">
                        <a:solidFill>
                          <a:srgbClr val="969696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45720" tIns="0" rIns="0" bIns="0" anchor="ctr"/>
                      <a:lstStyle/>
                      <a:p>
                        <a:endParaRPr lang="it-IT" sz="1200" b="1">
                          <a:solidFill>
                            <a:schemeClr val="bg1"/>
                          </a:solidFill>
                          <a:latin typeface="Arial" pitchFamily="34" charset="0"/>
                        </a:endParaRPr>
                      </a:p>
                    </p:txBody>
                  </p:sp>
                  <p:sp>
                    <p:nvSpPr>
                      <p:cNvPr id="43" name="Rectangle 148">
                        <a:extLst>
                          <a:ext uri="{FF2B5EF4-FFF2-40B4-BE49-F238E27FC236}">
                            <a16:creationId xmlns:a16="http://schemas.microsoft.com/office/drawing/2014/main" id="{F6B8133E-FBCC-41AA-A19C-5B08018D6532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707" y="1565"/>
                        <a:ext cx="124" cy="52"/>
                      </a:xfrm>
                      <a:prstGeom prst="rect">
                        <a:avLst/>
                      </a:prstGeom>
                      <a:solidFill>
                        <a:schemeClr val="accent1"/>
                      </a:solidFill>
                      <a:ln w="9525">
                        <a:solidFill>
                          <a:srgbClr val="969696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lIns="45720" tIns="0" rIns="0" bIns="0" anchor="ctr"/>
                      <a:lstStyle/>
                      <a:p>
                        <a:endParaRPr lang="it-IT" sz="1200" b="1">
                          <a:solidFill>
                            <a:schemeClr val="bg1"/>
                          </a:solidFill>
                          <a:latin typeface="Arial" pitchFamily="34" charset="0"/>
                        </a:endParaRPr>
                      </a:p>
                    </p:txBody>
                  </p:sp>
                </p:grpSp>
                <p:sp>
                  <p:nvSpPr>
                    <p:cNvPr id="25" name="Rectangle 149">
                      <a:extLst>
                        <a:ext uri="{FF2B5EF4-FFF2-40B4-BE49-F238E27FC236}">
                          <a16:creationId xmlns:a16="http://schemas.microsoft.com/office/drawing/2014/main" id="{7640AD69-6C0F-4BA2-AE4D-D7D1EA9297B3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0" y="2879"/>
                      <a:ext cx="1843" cy="115"/>
                    </a:xfrm>
                    <a:prstGeom prst="rect">
                      <a:avLst/>
                    </a:prstGeom>
                    <a:solidFill>
                      <a:srgbClr val="99FF66"/>
                    </a:solidFill>
                    <a:ln w="9525">
                      <a:solidFill>
                        <a:srgbClr val="969696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lIns="0" tIns="0" rIns="0" bIns="0" anchor="ctr"/>
                    <a:lstStyle/>
                    <a:p>
                      <a:pPr algn="ctr"/>
                      <a:endParaRPr lang="it-IT" sz="1400" b="1">
                        <a:solidFill>
                          <a:schemeClr val="bg1"/>
                        </a:solidFill>
                        <a:latin typeface="Arial" pitchFamily="34" charset="0"/>
                      </a:endParaRPr>
                    </a:p>
                  </p:txBody>
                </p:sp>
                <p:sp>
                  <p:nvSpPr>
                    <p:cNvPr id="26" name="Line 150">
                      <a:extLst>
                        <a:ext uri="{FF2B5EF4-FFF2-40B4-BE49-F238E27FC236}">
                          <a16:creationId xmlns:a16="http://schemas.microsoft.com/office/drawing/2014/main" id="{97C75A42-5D48-412C-A6CB-6B51FEA25B51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115" y="2879"/>
                      <a:ext cx="0" cy="115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969696"/>
                      </a:solidFill>
                      <a:round/>
                      <a:headEnd/>
                      <a:tailEnd/>
                    </a:ln>
                  </p:spPr>
                  <p:txBody>
                    <a:bodyPr wrap="none" lIns="0" tIns="0" rIns="0" bIns="0" anchor="ctr"/>
                    <a:lstStyle/>
                    <a:p>
                      <a:endParaRPr lang="it-IT"/>
                    </a:p>
                  </p:txBody>
                </p:sp>
                <p:sp>
                  <p:nvSpPr>
                    <p:cNvPr id="27" name="Line 151">
                      <a:extLst>
                        <a:ext uri="{FF2B5EF4-FFF2-40B4-BE49-F238E27FC236}">
                          <a16:creationId xmlns:a16="http://schemas.microsoft.com/office/drawing/2014/main" id="{CC496FAC-93FA-4301-9A7A-19C2A2BCB517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30" y="2879"/>
                      <a:ext cx="0" cy="115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969696"/>
                      </a:solidFill>
                      <a:round/>
                      <a:headEnd/>
                      <a:tailEnd/>
                    </a:ln>
                  </p:spPr>
                  <p:txBody>
                    <a:bodyPr wrap="none" lIns="0" tIns="0" rIns="0" bIns="0" anchor="ctr"/>
                    <a:lstStyle/>
                    <a:p>
                      <a:endParaRPr lang="it-IT"/>
                    </a:p>
                  </p:txBody>
                </p:sp>
                <p:sp>
                  <p:nvSpPr>
                    <p:cNvPr id="28" name="Line 152">
                      <a:extLst>
                        <a:ext uri="{FF2B5EF4-FFF2-40B4-BE49-F238E27FC236}">
                          <a16:creationId xmlns:a16="http://schemas.microsoft.com/office/drawing/2014/main" id="{A075936F-8D27-4D00-988C-273F6FC0D9F0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45" y="2879"/>
                      <a:ext cx="0" cy="115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969696"/>
                      </a:solidFill>
                      <a:round/>
                      <a:headEnd/>
                      <a:tailEnd/>
                    </a:ln>
                  </p:spPr>
                  <p:txBody>
                    <a:bodyPr wrap="none" lIns="0" tIns="0" rIns="0" bIns="0" anchor="ctr"/>
                    <a:lstStyle/>
                    <a:p>
                      <a:endParaRPr lang="it-IT"/>
                    </a:p>
                  </p:txBody>
                </p:sp>
                <p:sp>
                  <p:nvSpPr>
                    <p:cNvPr id="29" name="Line 153">
                      <a:extLst>
                        <a:ext uri="{FF2B5EF4-FFF2-40B4-BE49-F238E27FC236}">
                          <a16:creationId xmlns:a16="http://schemas.microsoft.com/office/drawing/2014/main" id="{BAA7CB19-41F2-4F5A-BA22-E5EB08B4E1B6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60" y="2879"/>
                      <a:ext cx="0" cy="115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969696"/>
                      </a:solidFill>
                      <a:round/>
                      <a:headEnd/>
                      <a:tailEnd/>
                    </a:ln>
                  </p:spPr>
                  <p:txBody>
                    <a:bodyPr wrap="none" lIns="0" tIns="0" rIns="0" bIns="0" anchor="ctr"/>
                    <a:lstStyle/>
                    <a:p>
                      <a:endParaRPr lang="it-IT"/>
                    </a:p>
                  </p:txBody>
                </p:sp>
                <p:sp>
                  <p:nvSpPr>
                    <p:cNvPr id="30" name="Line 154">
                      <a:extLst>
                        <a:ext uri="{FF2B5EF4-FFF2-40B4-BE49-F238E27FC236}">
                          <a16:creationId xmlns:a16="http://schemas.microsoft.com/office/drawing/2014/main" id="{7F23AFF4-A3CA-42D2-AE43-E06183B6EC0D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575" y="2879"/>
                      <a:ext cx="0" cy="115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969696"/>
                      </a:solidFill>
                      <a:round/>
                      <a:headEnd/>
                      <a:tailEnd/>
                    </a:ln>
                  </p:spPr>
                  <p:txBody>
                    <a:bodyPr wrap="none" lIns="0" tIns="0" rIns="0" bIns="0" anchor="ctr"/>
                    <a:lstStyle/>
                    <a:p>
                      <a:endParaRPr lang="it-IT"/>
                    </a:p>
                  </p:txBody>
                </p:sp>
                <p:sp>
                  <p:nvSpPr>
                    <p:cNvPr id="31" name="Line 155">
                      <a:extLst>
                        <a:ext uri="{FF2B5EF4-FFF2-40B4-BE49-F238E27FC236}">
                          <a16:creationId xmlns:a16="http://schemas.microsoft.com/office/drawing/2014/main" id="{4D1D2266-6C04-461F-B795-29CA4676A469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690" y="2879"/>
                      <a:ext cx="1" cy="115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969696"/>
                      </a:solidFill>
                      <a:round/>
                      <a:headEnd/>
                      <a:tailEnd/>
                    </a:ln>
                  </p:spPr>
                  <p:txBody>
                    <a:bodyPr wrap="none" lIns="0" tIns="0" rIns="0" bIns="0" anchor="ctr"/>
                    <a:lstStyle/>
                    <a:p>
                      <a:endParaRPr lang="it-IT"/>
                    </a:p>
                  </p:txBody>
                </p:sp>
                <p:sp>
                  <p:nvSpPr>
                    <p:cNvPr id="32" name="Line 156">
                      <a:extLst>
                        <a:ext uri="{FF2B5EF4-FFF2-40B4-BE49-F238E27FC236}">
                          <a16:creationId xmlns:a16="http://schemas.microsoft.com/office/drawing/2014/main" id="{A8D77D54-C80A-49FA-859A-DCDEC07EAA8F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1381" y="2879"/>
                      <a:ext cx="1" cy="115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969696"/>
                      </a:solidFill>
                      <a:round/>
                      <a:headEnd/>
                      <a:tailEnd/>
                    </a:ln>
                  </p:spPr>
                  <p:txBody>
                    <a:bodyPr wrap="none" lIns="0" tIns="0" rIns="0" bIns="0" anchor="ctr"/>
                    <a:lstStyle/>
                    <a:p>
                      <a:endParaRPr lang="it-IT"/>
                    </a:p>
                  </p:txBody>
                </p:sp>
                <p:sp>
                  <p:nvSpPr>
                    <p:cNvPr id="34" name="Line 157">
                      <a:extLst>
                        <a:ext uri="{FF2B5EF4-FFF2-40B4-BE49-F238E27FC236}">
                          <a16:creationId xmlns:a16="http://schemas.microsoft.com/office/drawing/2014/main" id="{CBCCF486-C702-445C-A4C8-B6B95DC15629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806" y="2879"/>
                      <a:ext cx="1" cy="115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969696"/>
                      </a:solidFill>
                      <a:round/>
                      <a:headEnd/>
                      <a:tailEnd/>
                    </a:ln>
                  </p:spPr>
                  <p:txBody>
                    <a:bodyPr wrap="none" lIns="0" tIns="0" rIns="0" bIns="0" anchor="ctr"/>
                    <a:lstStyle/>
                    <a:p>
                      <a:endParaRPr lang="it-IT"/>
                    </a:p>
                  </p:txBody>
                </p:sp>
                <p:sp>
                  <p:nvSpPr>
                    <p:cNvPr id="35" name="Line 158">
                      <a:extLst>
                        <a:ext uri="{FF2B5EF4-FFF2-40B4-BE49-F238E27FC236}">
                          <a16:creationId xmlns:a16="http://schemas.microsoft.com/office/drawing/2014/main" id="{2417A104-8178-44F2-8319-9DD679FAB630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921" y="2879"/>
                      <a:ext cx="1" cy="115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969696"/>
                      </a:solidFill>
                      <a:round/>
                      <a:headEnd/>
                      <a:tailEnd/>
                    </a:ln>
                  </p:spPr>
                  <p:txBody>
                    <a:bodyPr wrap="none" lIns="0" tIns="0" rIns="0" bIns="0" anchor="ctr"/>
                    <a:lstStyle/>
                    <a:p>
                      <a:endParaRPr lang="it-IT"/>
                    </a:p>
                  </p:txBody>
                </p:sp>
                <p:sp>
                  <p:nvSpPr>
                    <p:cNvPr id="36" name="Line 159">
                      <a:extLst>
                        <a:ext uri="{FF2B5EF4-FFF2-40B4-BE49-F238E27FC236}">
                          <a16:creationId xmlns:a16="http://schemas.microsoft.com/office/drawing/2014/main" id="{1C0D73D9-9260-4A81-9520-A54ECE279C80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1036" y="2879"/>
                      <a:ext cx="1" cy="115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969696"/>
                      </a:solidFill>
                      <a:round/>
                      <a:headEnd/>
                      <a:tailEnd/>
                    </a:ln>
                  </p:spPr>
                  <p:txBody>
                    <a:bodyPr wrap="none" lIns="0" tIns="0" rIns="0" bIns="0" anchor="ctr"/>
                    <a:lstStyle/>
                    <a:p>
                      <a:endParaRPr lang="it-IT"/>
                    </a:p>
                  </p:txBody>
                </p:sp>
                <p:sp>
                  <p:nvSpPr>
                    <p:cNvPr id="37" name="Line 160">
                      <a:extLst>
                        <a:ext uri="{FF2B5EF4-FFF2-40B4-BE49-F238E27FC236}">
                          <a16:creationId xmlns:a16="http://schemas.microsoft.com/office/drawing/2014/main" id="{026A291D-9092-432C-8CC4-23C969D900DB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1151" y="2879"/>
                      <a:ext cx="1" cy="115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969696"/>
                      </a:solidFill>
                      <a:round/>
                      <a:headEnd/>
                      <a:tailEnd/>
                    </a:ln>
                  </p:spPr>
                  <p:txBody>
                    <a:bodyPr wrap="none" lIns="0" tIns="0" rIns="0" bIns="0" anchor="ctr"/>
                    <a:lstStyle/>
                    <a:p>
                      <a:endParaRPr lang="it-IT"/>
                    </a:p>
                  </p:txBody>
                </p:sp>
                <p:sp>
                  <p:nvSpPr>
                    <p:cNvPr id="38" name="Line 161">
                      <a:extLst>
                        <a:ext uri="{FF2B5EF4-FFF2-40B4-BE49-F238E27FC236}">
                          <a16:creationId xmlns:a16="http://schemas.microsoft.com/office/drawing/2014/main" id="{D9277A07-DA8A-4173-88F2-F69030B0D3B1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1266" y="2879"/>
                      <a:ext cx="1" cy="115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969696"/>
                      </a:solidFill>
                      <a:round/>
                      <a:headEnd/>
                      <a:tailEnd/>
                    </a:ln>
                  </p:spPr>
                  <p:txBody>
                    <a:bodyPr wrap="none" lIns="0" tIns="0" rIns="0" bIns="0" anchor="ctr"/>
                    <a:lstStyle/>
                    <a:p>
                      <a:endParaRPr lang="it-IT"/>
                    </a:p>
                  </p:txBody>
                </p:sp>
                <p:sp>
                  <p:nvSpPr>
                    <p:cNvPr id="39" name="Line 162">
                      <a:extLst>
                        <a:ext uri="{FF2B5EF4-FFF2-40B4-BE49-F238E27FC236}">
                          <a16:creationId xmlns:a16="http://schemas.microsoft.com/office/drawing/2014/main" id="{CA841784-17CF-431E-B763-1EDB934E8004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1497" y="2879"/>
                      <a:ext cx="1" cy="115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969696"/>
                      </a:solidFill>
                      <a:round/>
                      <a:headEnd/>
                      <a:tailEnd/>
                    </a:ln>
                  </p:spPr>
                  <p:txBody>
                    <a:bodyPr wrap="none" lIns="0" tIns="0" rIns="0" bIns="0" anchor="ctr"/>
                    <a:lstStyle/>
                    <a:p>
                      <a:endParaRPr lang="it-IT"/>
                    </a:p>
                  </p:txBody>
                </p:sp>
                <p:sp>
                  <p:nvSpPr>
                    <p:cNvPr id="40" name="Line 163">
                      <a:extLst>
                        <a:ext uri="{FF2B5EF4-FFF2-40B4-BE49-F238E27FC236}">
                          <a16:creationId xmlns:a16="http://schemas.microsoft.com/office/drawing/2014/main" id="{D1A325D2-3290-49EC-A938-49C9E48A58E6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1612" y="2879"/>
                      <a:ext cx="1" cy="115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969696"/>
                      </a:solidFill>
                      <a:round/>
                      <a:headEnd/>
                      <a:tailEnd/>
                    </a:ln>
                  </p:spPr>
                  <p:txBody>
                    <a:bodyPr wrap="none" lIns="0" tIns="0" rIns="0" bIns="0" anchor="ctr"/>
                    <a:lstStyle/>
                    <a:p>
                      <a:endParaRPr lang="it-IT"/>
                    </a:p>
                  </p:txBody>
                </p:sp>
                <p:sp>
                  <p:nvSpPr>
                    <p:cNvPr id="41" name="Line 164">
                      <a:extLst>
                        <a:ext uri="{FF2B5EF4-FFF2-40B4-BE49-F238E27FC236}">
                          <a16:creationId xmlns:a16="http://schemas.microsoft.com/office/drawing/2014/main" id="{3A186CA3-F3E7-4FB7-B375-1F6E96B95B23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1727" y="2879"/>
                      <a:ext cx="1" cy="115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969696"/>
                      </a:solidFill>
                      <a:round/>
                      <a:headEnd/>
                      <a:tailEnd/>
                    </a:ln>
                  </p:spPr>
                  <p:txBody>
                    <a:bodyPr wrap="none" lIns="0" tIns="0" rIns="0" bIns="0" anchor="ctr"/>
                    <a:lstStyle/>
                    <a:p>
                      <a:endParaRPr lang="it-IT"/>
                    </a:p>
                  </p:txBody>
                </p:sp>
              </p:grpSp>
            </p:grpSp>
          </p:grpSp>
          <p:sp>
            <p:nvSpPr>
              <p:cNvPr id="11" name="Text Box 174">
                <a:extLst>
                  <a:ext uri="{FF2B5EF4-FFF2-40B4-BE49-F238E27FC236}">
                    <a16:creationId xmlns:a16="http://schemas.microsoft.com/office/drawing/2014/main" id="{592DAA97-91DA-4F06-BE87-3D52B3C17C58}"/>
                  </a:ext>
                </a:extLst>
              </p:cNvPr>
              <p:cNvSpPr txBox="1">
                <a:spLocks noChangeAspect="1" noChangeArrowheads="1"/>
              </p:cNvSpPr>
              <p:nvPr/>
            </p:nvSpPr>
            <p:spPr bwMode="auto">
              <a:xfrm>
                <a:off x="6010252" y="2889255"/>
                <a:ext cx="914400" cy="36988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800" b="1">
                    <a:latin typeface="Arial" pitchFamily="34" charset="0"/>
                  </a:rPr>
                  <a:t>GPU</a:t>
                </a:r>
              </a:p>
            </p:txBody>
          </p:sp>
        </p:grpSp>
      </p:grpSp>
      <p:sp>
        <p:nvSpPr>
          <p:cNvPr id="186" name="Segnaposto contenuto 2">
            <a:extLst>
              <a:ext uri="{FF2B5EF4-FFF2-40B4-BE49-F238E27FC236}">
                <a16:creationId xmlns:a16="http://schemas.microsoft.com/office/drawing/2014/main" id="{35261237-0A77-4AA4-AC8E-34128AB70E95}"/>
              </a:ext>
            </a:extLst>
          </p:cNvPr>
          <p:cNvSpPr txBox="1">
            <a:spLocks/>
          </p:cNvSpPr>
          <p:nvPr/>
        </p:nvSpPr>
        <p:spPr>
          <a:xfrm>
            <a:off x="5865951" y="1167908"/>
            <a:ext cx="5935592" cy="48114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>
                <a:solidFill>
                  <a:srgbClr val="000000"/>
                </a:solidFill>
                <a:latin typeface="Century Gothic" panose="020B0502020202020204" pitchFamily="34" charset="0"/>
              </a:rPr>
              <a:t>GPU</a:t>
            </a:r>
            <a:endParaRPr lang="en-US" dirty="0">
              <a:solidFill>
                <a:srgbClr val="000000"/>
              </a:solidFill>
              <a:latin typeface="Century Gothic" panose="020B0502020202020204" pitchFamily="34" charset="0"/>
            </a:endParaRPr>
          </a:p>
          <a:p>
            <a:pPr algn="r"/>
            <a:r>
              <a:rPr lang="en-US" dirty="0">
                <a:solidFill>
                  <a:srgbClr val="000000"/>
                </a:solidFill>
                <a:latin typeface="Century Gothic" panose="020B0502020202020204" pitchFamily="34" charset="0"/>
              </a:rPr>
              <a:t>thousands of cores (5k)</a:t>
            </a:r>
          </a:p>
          <a:p>
            <a:pPr algn="r"/>
            <a:r>
              <a:rPr lang="en-US" dirty="0">
                <a:solidFill>
                  <a:srgbClr val="000000"/>
                </a:solidFill>
                <a:latin typeface="Century Gothic" panose="020B0502020202020204" pitchFamily="34" charset="0"/>
              </a:rPr>
              <a:t>small memory, large bandwidth</a:t>
            </a:r>
            <a:endParaRPr lang="en-US" dirty="0">
              <a:latin typeface="Century Gothic" panose="020B0502020202020204" pitchFamily="34" charset="0"/>
            </a:endParaRPr>
          </a:p>
          <a:p>
            <a:pPr algn="r"/>
            <a:r>
              <a:rPr lang="en-US" dirty="0">
                <a:solidFill>
                  <a:srgbClr val="000000"/>
                </a:solidFill>
                <a:latin typeface="Century Gothic" panose="020B0502020202020204" pitchFamily="34" charset="0"/>
              </a:rPr>
              <a:t>thousands of threads simultaneously</a:t>
            </a:r>
          </a:p>
          <a:p>
            <a:pPr algn="r"/>
            <a:r>
              <a:rPr lang="en-US" dirty="0">
                <a:solidFill>
                  <a:srgbClr val="000000"/>
                </a:solidFill>
                <a:latin typeface="Century Gothic" panose="020B0502020202020204" pitchFamily="34" charset="0"/>
              </a:rPr>
              <a:t>data parallelism</a:t>
            </a:r>
          </a:p>
        </p:txBody>
      </p:sp>
    </p:spTree>
    <p:extLst>
      <p:ext uri="{BB962C8B-B14F-4D97-AF65-F5344CB8AC3E}">
        <p14:creationId xmlns:p14="http://schemas.microsoft.com/office/powerpoint/2010/main" val="19389321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ttangolo 17">
            <a:extLst>
              <a:ext uri="{FF2B5EF4-FFF2-40B4-BE49-F238E27FC236}">
                <a16:creationId xmlns:a16="http://schemas.microsoft.com/office/drawing/2014/main" id="{7639A1FB-10B6-F946-9B8E-5B746AF16ECE}"/>
              </a:ext>
            </a:extLst>
          </p:cNvPr>
          <p:cNvSpPr/>
          <p:nvPr/>
        </p:nvSpPr>
        <p:spPr>
          <a:xfrm>
            <a:off x="0" y="0"/>
            <a:ext cx="12192000" cy="2943810"/>
          </a:xfrm>
          <a:prstGeom prst="rect">
            <a:avLst/>
          </a:prstGeom>
          <a:solidFill>
            <a:srgbClr val="1072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92B9C212-0D16-894D-BF28-2F6D710AB65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2943810"/>
          </a:xfrm>
          <a:prstGeom prst="rect">
            <a:avLst/>
          </a:prstGeom>
        </p:spPr>
      </p:pic>
      <p:sp>
        <p:nvSpPr>
          <p:cNvPr id="12" name="Ovale 11">
            <a:extLst>
              <a:ext uri="{FF2B5EF4-FFF2-40B4-BE49-F238E27FC236}">
                <a16:creationId xmlns:a16="http://schemas.microsoft.com/office/drawing/2014/main" id="{31CC121C-A6E6-9B49-B8A1-120DEACB7DB3}"/>
              </a:ext>
            </a:extLst>
          </p:cNvPr>
          <p:cNvSpPr/>
          <p:nvPr/>
        </p:nvSpPr>
        <p:spPr>
          <a:xfrm>
            <a:off x="1550787" y="2121206"/>
            <a:ext cx="1640810" cy="1642241"/>
          </a:xfrm>
          <a:prstGeom prst="ellipse">
            <a:avLst/>
          </a:prstGeom>
          <a:solidFill>
            <a:srgbClr val="00B0F0">
              <a:alpha val="4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Ovale 12">
            <a:extLst>
              <a:ext uri="{FF2B5EF4-FFF2-40B4-BE49-F238E27FC236}">
                <a16:creationId xmlns:a16="http://schemas.microsoft.com/office/drawing/2014/main" id="{133B2378-0C34-2146-9BEB-D375E28E71BA}"/>
              </a:ext>
            </a:extLst>
          </p:cNvPr>
          <p:cNvSpPr/>
          <p:nvPr/>
        </p:nvSpPr>
        <p:spPr>
          <a:xfrm>
            <a:off x="1656312" y="2226822"/>
            <a:ext cx="1429761" cy="143100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Ovale 15">
            <a:extLst>
              <a:ext uri="{FF2B5EF4-FFF2-40B4-BE49-F238E27FC236}">
                <a16:creationId xmlns:a16="http://schemas.microsoft.com/office/drawing/2014/main" id="{083B73A6-66B8-424E-8B2D-EAECDDEF255A}"/>
              </a:ext>
            </a:extLst>
          </p:cNvPr>
          <p:cNvSpPr/>
          <p:nvPr/>
        </p:nvSpPr>
        <p:spPr>
          <a:xfrm>
            <a:off x="8878353" y="2121206"/>
            <a:ext cx="1640810" cy="1642241"/>
          </a:xfrm>
          <a:prstGeom prst="ellipse">
            <a:avLst/>
          </a:prstGeom>
          <a:solidFill>
            <a:srgbClr val="00B0F0">
              <a:alpha val="4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Ovale 16">
            <a:extLst>
              <a:ext uri="{FF2B5EF4-FFF2-40B4-BE49-F238E27FC236}">
                <a16:creationId xmlns:a16="http://schemas.microsoft.com/office/drawing/2014/main" id="{511302AB-E341-5B4D-BA51-B67DB7EB8486}"/>
              </a:ext>
            </a:extLst>
          </p:cNvPr>
          <p:cNvSpPr/>
          <p:nvPr/>
        </p:nvSpPr>
        <p:spPr>
          <a:xfrm>
            <a:off x="8983878" y="2226822"/>
            <a:ext cx="1429761" cy="143100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Titolo 1">
            <a:extLst>
              <a:ext uri="{FF2B5EF4-FFF2-40B4-BE49-F238E27FC236}">
                <a16:creationId xmlns:a16="http://schemas.microsoft.com/office/drawing/2014/main" id="{8926273C-319D-F441-AC5A-3C4D1093AD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0326" y="444354"/>
            <a:ext cx="10515600" cy="598008"/>
          </a:xfrm>
        </p:spPr>
        <p:txBody>
          <a:bodyPr>
            <a:normAutofit fontScale="90000"/>
          </a:bodyPr>
          <a:lstStyle/>
          <a:p>
            <a:pPr algn="ctr"/>
            <a:r>
              <a:rPr lang="it-IT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Why</a:t>
            </a:r>
            <a:r>
              <a:rPr lang="it-IT" b="1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it-IT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using</a:t>
            </a:r>
            <a:r>
              <a:rPr lang="it-IT" b="1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it-IT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GPUs</a:t>
            </a:r>
            <a:r>
              <a:rPr lang="it-IT" b="1" dirty="0">
                <a:solidFill>
                  <a:schemeClr val="bg1"/>
                </a:solidFill>
                <a:latin typeface="Century Gothic" panose="020B0502020202020204" pitchFamily="34" charset="0"/>
              </a:rPr>
              <a:t>?</a:t>
            </a:r>
          </a:p>
        </p:txBody>
      </p:sp>
      <p:sp>
        <p:nvSpPr>
          <p:cNvPr id="25" name="Rettangolo 24">
            <a:extLst>
              <a:ext uri="{FF2B5EF4-FFF2-40B4-BE49-F238E27FC236}">
                <a16:creationId xmlns:a16="http://schemas.microsoft.com/office/drawing/2014/main" id="{3B50EB9D-F8C5-1F4B-8C2D-961795CB3B6F}"/>
              </a:ext>
            </a:extLst>
          </p:cNvPr>
          <p:cNvSpPr/>
          <p:nvPr/>
        </p:nvSpPr>
        <p:spPr>
          <a:xfrm>
            <a:off x="628187" y="3866535"/>
            <a:ext cx="4516244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entury Gothic" panose="020B0502020202020204" pitchFamily="34" charset="0"/>
              </a:rPr>
              <a:t>Very </a:t>
            </a:r>
            <a:r>
              <a:rPr lang="en-US" sz="2400" i="1" dirty="0">
                <a:latin typeface="Century Gothic" panose="020B0502020202020204" pitchFamily="34" charset="0"/>
              </a:rPr>
              <a:t>large number of “cores” </a:t>
            </a:r>
            <a:r>
              <a:rPr lang="en-US" sz="2400" dirty="0">
                <a:latin typeface="Century Gothic" panose="020B0502020202020204" pitchFamily="34" charset="0"/>
              </a:rPr>
              <a:t>(better performance </a:t>
            </a:r>
            <a:r>
              <a:rPr lang="en-US" sz="2400" dirty="0" err="1">
                <a:latin typeface="Century Gothic" panose="020B0502020202020204" pitchFamily="34" charset="0"/>
              </a:rPr>
              <a:t>w.r.t.</a:t>
            </a:r>
            <a:r>
              <a:rPr lang="en-US" sz="2400" dirty="0">
                <a:latin typeface="Century Gothic" panose="020B0502020202020204" pitchFamily="34" charset="0"/>
              </a:rPr>
              <a:t> CPU </a:t>
            </a:r>
            <a:r>
              <a:rPr lang="en-US" sz="2400" dirty="0" err="1">
                <a:latin typeface="Century Gothic" panose="020B0502020202020204" pitchFamily="34" charset="0"/>
              </a:rPr>
              <a:t>applicationss</a:t>
            </a:r>
            <a:r>
              <a:rPr lang="en-US" sz="2400" dirty="0">
                <a:latin typeface="Century Gothic" panose="020B0502020202020204" pitchFamily="34" charset="0"/>
              </a:rPr>
              <a:t>)</a:t>
            </a:r>
            <a:r>
              <a:rPr lang="en-US" sz="2400" i="1" dirty="0">
                <a:latin typeface="Century Gothic" panose="020B0502020202020204" pitchFamily="34" charset="0"/>
              </a:rPr>
              <a:t>. 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entury Gothic" panose="020B0502020202020204" pitchFamily="34" charset="0"/>
              </a:rPr>
              <a:t>Often </a:t>
            </a:r>
            <a:r>
              <a:rPr lang="en-US" sz="2400" i="1" dirty="0">
                <a:latin typeface="Century Gothic" panose="020B0502020202020204" pitchFamily="34" charset="0"/>
              </a:rPr>
              <a:t>low cost </a:t>
            </a:r>
            <a:r>
              <a:rPr lang="en-US" sz="2400" dirty="0">
                <a:latin typeface="Century Gothic" panose="020B0502020202020204" pitchFamily="34" charset="0"/>
              </a:rPr>
              <a:t>($/Flop) and </a:t>
            </a:r>
            <a:r>
              <a:rPr lang="en-US" sz="2400" i="1" dirty="0">
                <a:latin typeface="Century Gothic" panose="020B0502020202020204" pitchFamily="34" charset="0"/>
              </a:rPr>
              <a:t>low energy consumption</a:t>
            </a:r>
            <a:r>
              <a:rPr lang="en-US" sz="2400" dirty="0">
                <a:latin typeface="Century Gothic" panose="020B0502020202020204" pitchFamily="34" charset="0"/>
              </a:rPr>
              <a:t> (Watts/Flop).</a:t>
            </a:r>
          </a:p>
        </p:txBody>
      </p:sp>
      <p:sp>
        <p:nvSpPr>
          <p:cNvPr id="34" name="Rettangolo 33">
            <a:extLst>
              <a:ext uri="{FF2B5EF4-FFF2-40B4-BE49-F238E27FC236}">
                <a16:creationId xmlns:a16="http://schemas.microsoft.com/office/drawing/2014/main" id="{7F9CF2B6-B6A4-7440-963B-D64B2F4E8315}"/>
              </a:ext>
            </a:extLst>
          </p:cNvPr>
          <p:cNvSpPr/>
          <p:nvPr/>
        </p:nvSpPr>
        <p:spPr>
          <a:xfrm>
            <a:off x="7047570" y="3866535"/>
            <a:ext cx="4332137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entury Gothic" panose="020B0502020202020204" pitchFamily="34" charset="0"/>
              </a:rPr>
              <a:t>May need </a:t>
            </a:r>
            <a:r>
              <a:rPr lang="en-US" sz="2400" i="1" dirty="0">
                <a:latin typeface="Century Gothic" panose="020B0502020202020204" pitchFamily="34" charset="0"/>
              </a:rPr>
              <a:t>complete rewrite of application.</a:t>
            </a:r>
            <a:endParaRPr lang="en-US" sz="2400" dirty="0">
              <a:latin typeface="Century Gothic" panose="020B0502020202020204" pitchFamily="34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2400" i="1" dirty="0">
                <a:latin typeface="Century Gothic" panose="020B0502020202020204" pitchFamily="34" charset="0"/>
              </a:rPr>
              <a:t>Low device memory </a:t>
            </a:r>
            <a:r>
              <a:rPr lang="en-US" sz="2400" dirty="0">
                <a:latin typeface="Century Gothic" panose="020B0502020202020204" pitchFamily="34" charset="0"/>
              </a:rPr>
              <a:t>(max 16/32 Gb).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entury Gothic" panose="020B0502020202020204" pitchFamily="34" charset="0"/>
              </a:rPr>
              <a:t>Depending on model, possible low transfer speeds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3D300120-7973-4537-A8B4-9D1406B7CB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6633" y="2509347"/>
            <a:ext cx="968080" cy="968080"/>
          </a:xfrm>
          <a:prstGeom prst="rect">
            <a:avLst/>
          </a:prstGeom>
        </p:spPr>
      </p:pic>
      <p:sp>
        <p:nvSpPr>
          <p:cNvPr id="28" name="Meno 9">
            <a:extLst>
              <a:ext uri="{FF2B5EF4-FFF2-40B4-BE49-F238E27FC236}">
                <a16:creationId xmlns:a16="http://schemas.microsoft.com/office/drawing/2014/main" id="{46F82451-58A8-4740-BE27-7A1627738B88}"/>
              </a:ext>
            </a:extLst>
          </p:cNvPr>
          <p:cNvSpPr/>
          <p:nvPr/>
        </p:nvSpPr>
        <p:spPr>
          <a:xfrm>
            <a:off x="9158698" y="2725649"/>
            <a:ext cx="1080120" cy="484969"/>
          </a:xfrm>
          <a:prstGeom prst="mathMinus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275559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ttangolo 11">
            <a:extLst>
              <a:ext uri="{FF2B5EF4-FFF2-40B4-BE49-F238E27FC236}">
                <a16:creationId xmlns:a16="http://schemas.microsoft.com/office/drawing/2014/main" id="{23013FAC-B508-8A4A-A4F9-81F19C89D93C}"/>
              </a:ext>
            </a:extLst>
          </p:cNvPr>
          <p:cNvSpPr/>
          <p:nvPr/>
        </p:nvSpPr>
        <p:spPr>
          <a:xfrm>
            <a:off x="0" y="0"/>
            <a:ext cx="12192000" cy="2943810"/>
          </a:xfrm>
          <a:prstGeom prst="rect">
            <a:avLst/>
          </a:prstGeom>
          <a:solidFill>
            <a:srgbClr val="1072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B6187909-5186-2042-B995-9B0DA4935A59}"/>
              </a:ext>
            </a:extLst>
          </p:cNvPr>
          <p:cNvSpPr/>
          <p:nvPr/>
        </p:nvSpPr>
        <p:spPr>
          <a:xfrm>
            <a:off x="0" y="2943811"/>
            <a:ext cx="12191999" cy="39141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CBBC3D14-3B96-2349-9C8D-A30D97D0F4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b="56989"/>
          <a:stretch/>
        </p:blipFill>
        <p:spPr>
          <a:xfrm>
            <a:off x="0" y="0"/>
            <a:ext cx="12191998" cy="2943810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8B6A8B95-77E1-FA47-A08B-F2221BA715DB}"/>
              </a:ext>
            </a:extLst>
          </p:cNvPr>
          <p:cNvSpPr txBox="1"/>
          <p:nvPr/>
        </p:nvSpPr>
        <p:spPr>
          <a:xfrm>
            <a:off x="-3" y="3664419"/>
            <a:ext cx="121920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t-IT"/>
            </a:defPPr>
            <a:lvl1pPr algn="ctr">
              <a:defRPr sz="4800" b="1">
                <a:solidFill>
                  <a:srgbClr val="1072BD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it-IT" sz="5400" dirty="0"/>
              <a:t>GPU </a:t>
            </a:r>
            <a:r>
              <a:rPr lang="it-IT" sz="5400" dirty="0" err="1"/>
              <a:t>architecture</a:t>
            </a:r>
            <a:endParaRPr lang="it-IT" sz="5400" dirty="0"/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7E83E351-9BAF-FA45-84BC-C8FF6A499A14}"/>
              </a:ext>
            </a:extLst>
          </p:cNvPr>
          <p:cNvSpPr/>
          <p:nvPr/>
        </p:nvSpPr>
        <p:spPr>
          <a:xfrm>
            <a:off x="5381119" y="2250672"/>
            <a:ext cx="1429761" cy="143100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8953AAD1-BB3F-3B48-9734-150DC769D6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0431" y="2616926"/>
            <a:ext cx="698500" cy="698500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E04F0E25-F70B-5B4D-826F-D5D6FEA76F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9285" y="581226"/>
            <a:ext cx="2664669" cy="1883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5212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ttangolo 22">
            <a:extLst>
              <a:ext uri="{FF2B5EF4-FFF2-40B4-BE49-F238E27FC236}">
                <a16:creationId xmlns:a16="http://schemas.microsoft.com/office/drawing/2014/main" id="{1049C7B8-21A6-A944-AA54-66532A62D9BE}"/>
              </a:ext>
            </a:extLst>
          </p:cNvPr>
          <p:cNvSpPr/>
          <p:nvPr/>
        </p:nvSpPr>
        <p:spPr>
          <a:xfrm>
            <a:off x="506153" y="509286"/>
            <a:ext cx="127321" cy="5847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167E4132-9516-4EBF-B419-B2BBC93CBD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1258" y="1520804"/>
            <a:ext cx="5921642" cy="5194300"/>
          </a:xfrm>
        </p:spPr>
        <p:txBody>
          <a:bodyPr>
            <a:norm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2800" b="1" dirty="0">
                <a:latin typeface="Century Gothic" panose="020B0502020202020204" pitchFamily="34" charset="0"/>
              </a:rPr>
              <a:t>Main global memory</a:t>
            </a:r>
          </a:p>
          <a:p>
            <a:pPr marL="742950" lvl="1" indent="-285750"/>
            <a:r>
              <a:rPr lang="en-US" dirty="0">
                <a:latin typeface="Century Gothic" panose="020B0502020202020204" pitchFamily="34" charset="0"/>
              </a:rPr>
              <a:t>medium size (16-40 GB)</a:t>
            </a:r>
          </a:p>
          <a:p>
            <a:pPr marL="742950" lvl="1" indent="-285750"/>
            <a:r>
              <a:rPr lang="en-US" dirty="0">
                <a:latin typeface="Century Gothic" panose="020B0502020202020204" pitchFamily="34" charset="0"/>
              </a:rPr>
              <a:t>very high bandwidth (800-1200 GB/s)</a:t>
            </a:r>
          </a:p>
          <a:p>
            <a:pPr marL="742950" lvl="1" indent="-285750"/>
            <a:endParaRPr lang="en-US" dirty="0">
              <a:latin typeface="Century Gothic" panose="020B0502020202020204" pitchFamily="34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2800" b="1" dirty="0">
                <a:latin typeface="Century Gothic" panose="020B0502020202020204" pitchFamily="34" charset="0"/>
              </a:rPr>
              <a:t>Streaming </a:t>
            </a:r>
            <a:r>
              <a:rPr lang="en-US" b="1" dirty="0">
                <a:latin typeface="Century Gothic" panose="020B0502020202020204" pitchFamily="34" charset="0"/>
              </a:rPr>
              <a:t>Multip</a:t>
            </a:r>
            <a:r>
              <a:rPr lang="en-US" sz="2800" b="1" dirty="0">
                <a:latin typeface="Century Gothic" panose="020B0502020202020204" pitchFamily="34" charset="0"/>
              </a:rPr>
              <a:t>rocessors</a:t>
            </a:r>
            <a:r>
              <a:rPr lang="en-US" sz="2800" dirty="0">
                <a:latin typeface="Century Gothic" panose="020B0502020202020204" pitchFamily="34" charset="0"/>
              </a:rPr>
              <a:t> (SM)</a:t>
            </a:r>
          </a:p>
          <a:p>
            <a:pPr marL="742950" lvl="1" indent="-285750"/>
            <a:r>
              <a:rPr lang="en-US" dirty="0">
                <a:latin typeface="Century Gothic" panose="020B0502020202020204" pitchFamily="34" charset="0"/>
              </a:rPr>
              <a:t>grouping independent cores and control units</a:t>
            </a:r>
          </a:p>
          <a:p>
            <a:pPr marL="742950" lvl="1" indent="-285750"/>
            <a:r>
              <a:rPr lang="en-US" dirty="0">
                <a:latin typeface="Century Gothic" panose="020B0502020202020204" pitchFamily="34" charset="0"/>
              </a:rPr>
              <a:t>number of SM depends on GPU architecture</a:t>
            </a:r>
          </a:p>
          <a:p>
            <a:pPr marL="742950" lvl="1" indent="-285750"/>
            <a:r>
              <a:rPr lang="en-US" dirty="0">
                <a:latin typeface="Century Gothic" panose="020B0502020202020204" pitchFamily="34" charset="0"/>
              </a:rPr>
              <a:t>~16-32 up to ~100 SM on modern GPUs</a:t>
            </a:r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FC88E915-A38C-4408-8675-CC8854B7B97E}"/>
              </a:ext>
            </a:extLst>
          </p:cNvPr>
          <p:cNvSpPr txBox="1"/>
          <p:nvPr/>
        </p:nvSpPr>
        <p:spPr>
          <a:xfrm>
            <a:off x="792029" y="357743"/>
            <a:ext cx="80657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GPU </a:t>
            </a:r>
            <a:r>
              <a:rPr lang="it-IT" sz="3200" b="1" dirty="0" err="1">
                <a:solidFill>
                  <a:schemeClr val="accent1"/>
                </a:solidFill>
                <a:latin typeface="Century Gothic" panose="020B0502020202020204" pitchFamily="34" charset="0"/>
              </a:rPr>
              <a:t>architecture</a:t>
            </a:r>
            <a:r>
              <a:rPr lang="it-IT" sz="3200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 </a:t>
            </a:r>
            <a:r>
              <a:rPr lang="it-IT" sz="3200" b="1" dirty="0" err="1">
                <a:solidFill>
                  <a:schemeClr val="accent1"/>
                </a:solidFill>
                <a:latin typeface="Century Gothic" panose="020B0502020202020204" pitchFamily="34" charset="0"/>
              </a:rPr>
              <a:t>scheme</a:t>
            </a:r>
            <a:endParaRPr lang="it-IT" sz="3200" b="1" dirty="0">
              <a:solidFill>
                <a:schemeClr val="accent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D2010FD4-E4F6-46CE-834D-4FF89B3E5F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3399" y="1936913"/>
            <a:ext cx="5171047" cy="2984173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DDF50ADB-459F-41EC-9086-6815555B7633}"/>
              </a:ext>
            </a:extLst>
          </p:cNvPr>
          <p:cNvSpPr txBox="1"/>
          <p:nvPr/>
        </p:nvSpPr>
        <p:spPr>
          <a:xfrm>
            <a:off x="7286053" y="5106432"/>
            <a:ext cx="4360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entury Gothic" panose="020B0502020202020204" pitchFamily="34" charset="0"/>
              </a:rPr>
              <a:t>Volta GV100 Full GPU with 84 SM Units</a:t>
            </a:r>
            <a:endParaRPr lang="it-IT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48254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ttangolo 22">
            <a:extLst>
              <a:ext uri="{FF2B5EF4-FFF2-40B4-BE49-F238E27FC236}">
                <a16:creationId xmlns:a16="http://schemas.microsoft.com/office/drawing/2014/main" id="{1049C7B8-21A6-A944-AA54-66532A62D9BE}"/>
              </a:ext>
            </a:extLst>
          </p:cNvPr>
          <p:cNvSpPr/>
          <p:nvPr/>
        </p:nvSpPr>
        <p:spPr>
          <a:xfrm>
            <a:off x="506153" y="509286"/>
            <a:ext cx="127321" cy="5847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167E4132-9516-4EBF-B419-B2BBC93CBD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1258" y="1520804"/>
            <a:ext cx="5921642" cy="5194300"/>
          </a:xfrm>
        </p:spPr>
        <p:txBody>
          <a:bodyPr>
            <a:norm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Century Gothic" panose="020B0502020202020204" pitchFamily="34" charset="0"/>
              </a:rPr>
              <a:t>Each </a:t>
            </a:r>
            <a:r>
              <a:rPr lang="en-US" sz="2800" b="1" dirty="0">
                <a:latin typeface="Century Gothic" panose="020B0502020202020204" pitchFamily="34" charset="0"/>
              </a:rPr>
              <a:t>SM</a:t>
            </a:r>
            <a:r>
              <a:rPr lang="en-US" sz="2800" dirty="0">
                <a:latin typeface="Century Gothic" panose="020B0502020202020204" pitchFamily="34" charset="0"/>
              </a:rPr>
              <a:t> unit has:</a:t>
            </a:r>
          </a:p>
          <a:p>
            <a:pPr marL="742950" lvl="1" indent="-285750"/>
            <a:r>
              <a:rPr lang="en-US" dirty="0">
                <a:latin typeface="Century Gothic" panose="020B0502020202020204" pitchFamily="34" charset="0"/>
              </a:rPr>
              <a:t>many cores ( &gt; 100 cores)</a:t>
            </a:r>
          </a:p>
          <a:p>
            <a:pPr marL="742950" lvl="1" indent="-285750"/>
            <a:r>
              <a:rPr lang="en-US" dirty="0">
                <a:latin typeface="Century Gothic" panose="020B0502020202020204" pitchFamily="34" charset="0"/>
              </a:rPr>
              <a:t>lots of registers (32K-64K)</a:t>
            </a:r>
          </a:p>
          <a:p>
            <a:pPr marL="742950" lvl="1" indent="-285750"/>
            <a:r>
              <a:rPr lang="en-US" dirty="0">
                <a:latin typeface="Century Gothic" panose="020B0502020202020204" pitchFamily="34" charset="0"/>
              </a:rPr>
              <a:t>instruction scheduler dispatchers</a:t>
            </a:r>
          </a:p>
          <a:p>
            <a:pPr marL="742950" lvl="1" indent="-285750"/>
            <a:r>
              <a:rPr lang="en-US" dirty="0">
                <a:latin typeface="Century Gothic" panose="020B0502020202020204" pitchFamily="34" charset="0"/>
              </a:rPr>
              <a:t>shared memory with fast access to data</a:t>
            </a:r>
          </a:p>
          <a:p>
            <a:pPr marL="742950" lvl="1" indent="-285750"/>
            <a:r>
              <a:rPr lang="en-US" dirty="0">
                <a:latin typeface="Century Gothic" panose="020B0502020202020204" pitchFamily="34" charset="0"/>
              </a:rPr>
              <a:t>several caches</a:t>
            </a:r>
          </a:p>
          <a:p>
            <a:pPr marL="285750" indent="-285750"/>
            <a:r>
              <a:rPr lang="en-US" dirty="0">
                <a:latin typeface="Century Gothic" panose="020B0502020202020204" pitchFamily="34" charset="0"/>
              </a:rPr>
              <a:t>Host/Device connection technology (</a:t>
            </a:r>
            <a:r>
              <a:rPr lang="en-US" dirty="0" err="1">
                <a:latin typeface="Century Gothic" panose="020B0502020202020204" pitchFamily="34" charset="0"/>
              </a:rPr>
              <a:t>NVLink</a:t>
            </a:r>
            <a:r>
              <a:rPr lang="en-US" dirty="0">
                <a:latin typeface="Century Gothic" panose="020B0502020202020204" pitchFamily="34" charset="0"/>
              </a:rPr>
              <a:t>, </a:t>
            </a:r>
            <a:r>
              <a:rPr lang="en-US" dirty="0" err="1">
                <a:latin typeface="Century Gothic" panose="020B0502020202020204" pitchFamily="34" charset="0"/>
              </a:rPr>
              <a:t>PCIExpress</a:t>
            </a:r>
            <a:r>
              <a:rPr lang="en-US" dirty="0">
                <a:latin typeface="Century Gothic" panose="020B0502020202020204" pitchFamily="34" charset="0"/>
              </a:rPr>
              <a:t>, AMD Infinity Fabric) </a:t>
            </a:r>
            <a:r>
              <a:rPr lang="en-US" dirty="0">
                <a:latin typeface="Century Gothic" panose="020B0502020202020204" pitchFamily="34" charset="0"/>
                <a:sym typeface="Wingdings" panose="05000000000000000000" pitchFamily="2" charset="2"/>
              </a:rPr>
              <a:t> </a:t>
            </a:r>
            <a:r>
              <a:rPr lang="en-US" b="1" dirty="0">
                <a:solidFill>
                  <a:srgbClr val="ED7D31"/>
                </a:solidFill>
                <a:latin typeface="Century Gothic" panose="020B0502020202020204" pitchFamily="34" charset="0"/>
                <a:sym typeface="Wingdings" panose="05000000000000000000" pitchFamily="2" charset="2"/>
              </a:rPr>
              <a:t>data movement bottleneck</a:t>
            </a:r>
            <a:endParaRPr lang="en-US" b="1" dirty="0">
              <a:solidFill>
                <a:srgbClr val="ED7D31"/>
              </a:solidFill>
              <a:latin typeface="Century Gothic" panose="020B0502020202020204" pitchFamily="34" charset="0"/>
            </a:endParaRPr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FC88E915-A38C-4408-8675-CC8854B7B97E}"/>
              </a:ext>
            </a:extLst>
          </p:cNvPr>
          <p:cNvSpPr txBox="1"/>
          <p:nvPr/>
        </p:nvSpPr>
        <p:spPr>
          <a:xfrm>
            <a:off x="792029" y="357743"/>
            <a:ext cx="80657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GPU </a:t>
            </a:r>
            <a:r>
              <a:rPr lang="it-IT" sz="3200" b="1" dirty="0" err="1">
                <a:solidFill>
                  <a:schemeClr val="accent1"/>
                </a:solidFill>
                <a:latin typeface="Century Gothic" panose="020B0502020202020204" pitchFamily="34" charset="0"/>
              </a:rPr>
              <a:t>architecture</a:t>
            </a:r>
            <a:r>
              <a:rPr lang="it-IT" sz="3200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 </a:t>
            </a:r>
            <a:r>
              <a:rPr lang="it-IT" sz="3200" b="1" dirty="0" err="1">
                <a:solidFill>
                  <a:schemeClr val="accent1"/>
                </a:solidFill>
                <a:latin typeface="Century Gothic" panose="020B0502020202020204" pitchFamily="34" charset="0"/>
              </a:rPr>
              <a:t>scheme</a:t>
            </a:r>
            <a:endParaRPr lang="it-IT" sz="3200" b="1" dirty="0">
              <a:solidFill>
                <a:schemeClr val="accent1"/>
              </a:solidFill>
              <a:latin typeface="Century Gothic" panose="020B0502020202020204" pitchFamily="34" charset="0"/>
            </a:endParaRP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68EBDD92-839B-478C-ACDF-19482546CFB1}"/>
              </a:ext>
            </a:extLst>
          </p:cNvPr>
          <p:cNvSpPr txBox="1"/>
          <p:nvPr/>
        </p:nvSpPr>
        <p:spPr>
          <a:xfrm>
            <a:off x="7286053" y="6009815"/>
            <a:ext cx="46185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entury Gothic" panose="020B0502020202020204" pitchFamily="34" charset="0"/>
              </a:rPr>
              <a:t>Volta GV100 Streaming Multiprocessor</a:t>
            </a:r>
            <a:endParaRPr lang="it-IT" dirty="0">
              <a:latin typeface="Century Gothic" panose="020B0502020202020204" pitchFamily="34" charset="0"/>
            </a:endParaRPr>
          </a:p>
        </p:txBody>
      </p:sp>
      <p:pic>
        <p:nvPicPr>
          <p:cNvPr id="17" name="Immagine 16">
            <a:extLst>
              <a:ext uri="{FF2B5EF4-FFF2-40B4-BE49-F238E27FC236}">
                <a16:creationId xmlns:a16="http://schemas.microsoft.com/office/drawing/2014/main" id="{B1B8B957-5748-47C0-BD66-2EBE7D0256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8526" y="509286"/>
            <a:ext cx="4002216" cy="5384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0612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ttangolo 22">
            <a:extLst>
              <a:ext uri="{FF2B5EF4-FFF2-40B4-BE49-F238E27FC236}">
                <a16:creationId xmlns:a16="http://schemas.microsoft.com/office/drawing/2014/main" id="{1049C7B8-21A6-A944-AA54-66532A62D9BE}"/>
              </a:ext>
            </a:extLst>
          </p:cNvPr>
          <p:cNvSpPr/>
          <p:nvPr/>
        </p:nvSpPr>
        <p:spPr>
          <a:xfrm>
            <a:off x="506153" y="509286"/>
            <a:ext cx="127321" cy="5847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167E4132-9516-4EBF-B419-B2BBC93CBD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1258" y="1520804"/>
            <a:ext cx="5921642" cy="5194300"/>
          </a:xfrm>
        </p:spPr>
        <p:txBody>
          <a:bodyPr>
            <a:normAutofit fontScale="85000" lnSpcReduction="10000"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2800" b="1" dirty="0">
                <a:latin typeface="Century Gothic" panose="020B0502020202020204" pitchFamily="34" charset="0"/>
              </a:rPr>
              <a:t>FP32</a:t>
            </a:r>
            <a:r>
              <a:rPr lang="en-US" sz="2800" dirty="0">
                <a:latin typeface="Century Gothic" panose="020B0502020202020204" pitchFamily="34" charset="0"/>
              </a:rPr>
              <a:t>: performs 32-bit floating point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Century Gothic" panose="020B0502020202020204" pitchFamily="34" charset="0"/>
              </a:rPr>
              <a:t>operations.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2800" b="1" dirty="0">
                <a:latin typeface="Century Gothic" panose="020B0502020202020204" pitchFamily="34" charset="0"/>
              </a:rPr>
              <a:t>INT32</a:t>
            </a:r>
            <a:r>
              <a:rPr lang="en-US" sz="2800" dirty="0">
                <a:latin typeface="Century Gothic" panose="020B0502020202020204" pitchFamily="34" charset="0"/>
              </a:rPr>
              <a:t>: performs 32-bit and maybe some logical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Century Gothic" panose="020B0502020202020204" pitchFamily="34" charset="0"/>
              </a:rPr>
              <a:t>operations.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2800" b="1" dirty="0">
                <a:latin typeface="Century Gothic" panose="020B0502020202020204" pitchFamily="34" charset="0"/>
              </a:rPr>
              <a:t>FP64</a:t>
            </a:r>
            <a:r>
              <a:rPr lang="en-US" sz="2800" dirty="0">
                <a:latin typeface="Century Gothic" panose="020B0502020202020204" pitchFamily="34" charset="0"/>
              </a:rPr>
              <a:t>: executes 64-bit FP operations.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2800" b="1" dirty="0">
                <a:latin typeface="Century Gothic" panose="020B0502020202020204" pitchFamily="34" charset="0"/>
              </a:rPr>
              <a:t>Special Functional Unit (SFU): </a:t>
            </a:r>
            <a:r>
              <a:rPr lang="en-US" sz="2800" dirty="0">
                <a:latin typeface="Century Gothic" panose="020B0502020202020204" pitchFamily="34" charset="0"/>
              </a:rPr>
              <a:t>performs  reciprocal (1x) and transcendental instructions.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2800" b="1" dirty="0">
                <a:latin typeface="Century Gothic" panose="020B0502020202020204" pitchFamily="34" charset="0"/>
              </a:rPr>
              <a:t>Load/Store (LS): </a:t>
            </a:r>
            <a:r>
              <a:rPr lang="en-US" sz="2800" dirty="0">
                <a:latin typeface="Century Gothic" panose="020B0502020202020204" pitchFamily="34" charset="0"/>
              </a:rPr>
              <a:t>performs loads and stores from all memory address spaces.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2800" b="1" dirty="0">
                <a:latin typeface="Century Gothic" panose="020B0502020202020204" pitchFamily="34" charset="0"/>
              </a:rPr>
              <a:t>Tensor Core:</a:t>
            </a:r>
            <a:r>
              <a:rPr lang="en-US" sz="2800" dirty="0">
                <a:latin typeface="Century Gothic" panose="020B0502020202020204" pitchFamily="34" charset="0"/>
              </a:rPr>
              <a:t> specialized units to compute A*B+C matrix product.</a:t>
            </a:r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FC88E915-A38C-4408-8675-CC8854B7B97E}"/>
              </a:ext>
            </a:extLst>
          </p:cNvPr>
          <p:cNvSpPr txBox="1"/>
          <p:nvPr/>
        </p:nvSpPr>
        <p:spPr>
          <a:xfrm>
            <a:off x="792029" y="357743"/>
            <a:ext cx="80657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GPU </a:t>
            </a:r>
            <a:r>
              <a:rPr lang="it-IT" sz="3200" b="1" dirty="0" err="1">
                <a:solidFill>
                  <a:schemeClr val="accent1"/>
                </a:solidFill>
                <a:latin typeface="Century Gothic" panose="020B0502020202020204" pitchFamily="34" charset="0"/>
              </a:rPr>
              <a:t>functional</a:t>
            </a:r>
            <a:r>
              <a:rPr lang="it-IT" sz="3200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 </a:t>
            </a:r>
            <a:r>
              <a:rPr lang="it-IT" sz="3200" b="1" dirty="0" err="1">
                <a:solidFill>
                  <a:schemeClr val="accent1"/>
                </a:solidFill>
                <a:latin typeface="Century Gothic" panose="020B0502020202020204" pitchFamily="34" charset="0"/>
              </a:rPr>
              <a:t>unit</a:t>
            </a:r>
            <a:r>
              <a:rPr lang="it-IT" sz="3200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 </a:t>
            </a:r>
            <a:r>
              <a:rPr lang="it-IT" sz="3200" b="1" dirty="0" err="1">
                <a:solidFill>
                  <a:schemeClr val="accent1"/>
                </a:solidFill>
                <a:latin typeface="Century Gothic" panose="020B0502020202020204" pitchFamily="34" charset="0"/>
              </a:rPr>
              <a:t>types</a:t>
            </a:r>
            <a:endParaRPr lang="it-IT" sz="3200" b="1" dirty="0">
              <a:solidFill>
                <a:schemeClr val="accent1"/>
              </a:solidFill>
              <a:latin typeface="Century Gothic" panose="020B0502020202020204" pitchFamily="34" charset="0"/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DDF50ADB-459F-41EC-9086-6815555B7633}"/>
              </a:ext>
            </a:extLst>
          </p:cNvPr>
          <p:cNvSpPr txBox="1"/>
          <p:nvPr/>
        </p:nvSpPr>
        <p:spPr>
          <a:xfrm>
            <a:off x="7531767" y="6162215"/>
            <a:ext cx="3978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entury Gothic" panose="020B0502020202020204" pitchFamily="34" charset="0"/>
              </a:rPr>
              <a:t>Volta GV100 functional unit types </a:t>
            </a:r>
            <a:endParaRPr lang="it-IT" dirty="0">
              <a:latin typeface="Century Gothic" panose="020B0502020202020204" pitchFamily="34" charset="0"/>
            </a:endParaRP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35DF7F80-59CE-406D-9EB8-A5424996D0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5000" y="154736"/>
            <a:ext cx="5072508" cy="5973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0350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7">
            <a:extLst>
              <a:ext uri="{FF2B5EF4-FFF2-40B4-BE49-F238E27FC236}">
                <a16:creationId xmlns:a16="http://schemas.microsoft.com/office/drawing/2014/main" id="{29D270ED-8F15-D549-A72E-159D072A3C21}"/>
              </a:ext>
            </a:extLst>
          </p:cNvPr>
          <p:cNvSpPr/>
          <p:nvPr/>
        </p:nvSpPr>
        <p:spPr>
          <a:xfrm>
            <a:off x="506153" y="509286"/>
            <a:ext cx="142029" cy="45745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accent1"/>
              </a:solidFill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C8206B1A-A1A8-C94D-9722-59EFF5D1F019}"/>
              </a:ext>
            </a:extLst>
          </p:cNvPr>
          <p:cNvSpPr txBox="1"/>
          <p:nvPr/>
        </p:nvSpPr>
        <p:spPr>
          <a:xfrm>
            <a:off x="740778" y="381962"/>
            <a:ext cx="93870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In </a:t>
            </a:r>
            <a:r>
              <a:rPr lang="it-IT" sz="3200" b="1" dirty="0" err="1">
                <a:solidFill>
                  <a:schemeClr val="accent1"/>
                </a:solidFill>
                <a:latin typeface="Century Gothic" panose="020B0502020202020204" pitchFamily="34" charset="0"/>
              </a:rPr>
              <a:t>this</a:t>
            </a:r>
            <a:r>
              <a:rPr lang="it-IT" sz="3200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 </a:t>
            </a:r>
            <a:r>
              <a:rPr lang="it-IT" sz="3200" b="1" dirty="0" err="1">
                <a:solidFill>
                  <a:schemeClr val="accent1"/>
                </a:solidFill>
                <a:latin typeface="Century Gothic" panose="020B0502020202020204" pitchFamily="34" charset="0"/>
              </a:rPr>
              <a:t>lecture</a:t>
            </a:r>
            <a:r>
              <a:rPr lang="it-IT" sz="3200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…</a:t>
            </a:r>
          </a:p>
        </p:txBody>
      </p:sp>
      <p:pic>
        <p:nvPicPr>
          <p:cNvPr id="15" name="Immagine 14">
            <a:extLst>
              <a:ext uri="{FF2B5EF4-FFF2-40B4-BE49-F238E27FC236}">
                <a16:creationId xmlns:a16="http://schemas.microsoft.com/office/drawing/2014/main" id="{E807536F-5864-5D40-B654-0FF369E62F6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8854" y="2856218"/>
            <a:ext cx="566057" cy="566057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4A2CE31F-82F5-064B-8D34-B223917D65C6}"/>
              </a:ext>
            </a:extLst>
          </p:cNvPr>
          <p:cNvSpPr txBox="1"/>
          <p:nvPr/>
        </p:nvSpPr>
        <p:spPr>
          <a:xfrm>
            <a:off x="1192193" y="1273213"/>
            <a:ext cx="9942653" cy="34938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90000"/>
              </a:lnSpc>
            </a:pPr>
            <a:r>
              <a:rPr lang="it-IT" sz="2400" b="1" dirty="0" err="1">
                <a:latin typeface="Century Gothic" panose="020B0502020202020204" pitchFamily="34" charset="0"/>
              </a:rPr>
              <a:t>What</a:t>
            </a:r>
            <a:r>
              <a:rPr lang="it-IT" sz="2400" b="1" dirty="0">
                <a:latin typeface="Century Gothic" panose="020B0502020202020204" pitchFamily="34" charset="0"/>
              </a:rPr>
              <a:t> are </a:t>
            </a:r>
            <a:r>
              <a:rPr lang="it-IT" sz="2400" b="1" dirty="0" err="1">
                <a:latin typeface="Century Gothic" panose="020B0502020202020204" pitchFamily="34" charset="0"/>
              </a:rPr>
              <a:t>GPUs</a:t>
            </a:r>
            <a:endParaRPr lang="it-IT" sz="2400" dirty="0">
              <a:latin typeface="Century Gothic" panose="020B0502020202020204" pitchFamily="34" charset="0"/>
            </a:endParaRPr>
          </a:p>
          <a:p>
            <a:pPr>
              <a:lnSpc>
                <a:spcPct val="190000"/>
              </a:lnSpc>
            </a:pPr>
            <a:r>
              <a:rPr lang="it-IT" sz="2400" b="1" dirty="0" err="1">
                <a:latin typeface="Century Gothic" panose="020B0502020202020204" pitchFamily="34" charset="0"/>
              </a:rPr>
              <a:t>CPUs</a:t>
            </a:r>
            <a:r>
              <a:rPr lang="it-IT" sz="2400" b="1" dirty="0">
                <a:latin typeface="Century Gothic" panose="020B0502020202020204" pitchFamily="34" charset="0"/>
              </a:rPr>
              <a:t> vs </a:t>
            </a:r>
            <a:r>
              <a:rPr lang="it-IT" sz="2400" b="1" dirty="0" err="1">
                <a:latin typeface="Century Gothic" panose="020B0502020202020204" pitchFamily="34" charset="0"/>
              </a:rPr>
              <a:t>GPUs</a:t>
            </a:r>
            <a:endParaRPr lang="it-IT" sz="2400" dirty="0">
              <a:latin typeface="Century Gothic" panose="020B0502020202020204" pitchFamily="34" charset="0"/>
            </a:endParaRPr>
          </a:p>
          <a:p>
            <a:pPr>
              <a:lnSpc>
                <a:spcPct val="190000"/>
              </a:lnSpc>
            </a:pPr>
            <a:r>
              <a:rPr lang="it-IT" sz="2400" b="1" dirty="0">
                <a:latin typeface="Century Gothic" panose="020B0502020202020204" pitchFamily="34" charset="0"/>
              </a:rPr>
              <a:t>GPU </a:t>
            </a:r>
            <a:r>
              <a:rPr lang="it-IT" sz="2400" b="1" dirty="0" err="1">
                <a:latin typeface="Century Gothic" panose="020B0502020202020204" pitchFamily="34" charset="0"/>
              </a:rPr>
              <a:t>architecture</a:t>
            </a:r>
            <a:endParaRPr lang="it-IT" sz="2400" dirty="0">
              <a:latin typeface="Century Gothic" panose="020B0502020202020204" pitchFamily="34" charset="0"/>
            </a:endParaRPr>
          </a:p>
          <a:p>
            <a:pPr>
              <a:lnSpc>
                <a:spcPct val="190000"/>
              </a:lnSpc>
            </a:pPr>
            <a:r>
              <a:rPr lang="it-IT" sz="2400" b="1" dirty="0">
                <a:latin typeface="Century Gothic" panose="020B0502020202020204" pitchFamily="34" charset="0"/>
              </a:rPr>
              <a:t>How to accelerate </a:t>
            </a:r>
            <a:r>
              <a:rPr lang="it-IT" sz="2400" b="1" dirty="0" err="1">
                <a:latin typeface="Century Gothic" panose="020B0502020202020204" pitchFamily="34" charset="0"/>
              </a:rPr>
              <a:t>applications</a:t>
            </a:r>
            <a:endParaRPr lang="it-IT" sz="2400" b="1" dirty="0">
              <a:solidFill>
                <a:schemeClr val="accent2"/>
              </a:solidFill>
              <a:latin typeface="Century Gothic" panose="020B0502020202020204" pitchFamily="34" charset="0"/>
            </a:endParaRPr>
          </a:p>
          <a:p>
            <a:pPr>
              <a:lnSpc>
                <a:spcPct val="190000"/>
              </a:lnSpc>
            </a:pPr>
            <a:r>
              <a:rPr lang="it-IT" sz="2400" b="1" dirty="0">
                <a:latin typeface="Century Gothic" panose="020B0502020202020204" pitchFamily="34" charset="0"/>
              </a:rPr>
              <a:t>GPGPU programming model</a:t>
            </a:r>
          </a:p>
        </p:txBody>
      </p:sp>
      <p:pic>
        <p:nvPicPr>
          <p:cNvPr id="17" name="Immagine 16">
            <a:extLst>
              <a:ext uri="{FF2B5EF4-FFF2-40B4-BE49-F238E27FC236}">
                <a16:creationId xmlns:a16="http://schemas.microsoft.com/office/drawing/2014/main" id="{0FF0E09D-5192-AA4F-8EA4-B61ACDDA50C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8854" y="2167538"/>
            <a:ext cx="566057" cy="566057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1008D94D-6BBE-3747-AEAF-22915987EAF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8854" y="1497034"/>
            <a:ext cx="566057" cy="566057"/>
          </a:xfrm>
          <a:prstGeom prst="rect">
            <a:avLst/>
          </a:prstGeom>
        </p:spPr>
      </p:pic>
      <p:pic>
        <p:nvPicPr>
          <p:cNvPr id="19" name="Immagine 18">
            <a:extLst>
              <a:ext uri="{FF2B5EF4-FFF2-40B4-BE49-F238E27FC236}">
                <a16:creationId xmlns:a16="http://schemas.microsoft.com/office/drawing/2014/main" id="{ED5DE549-4C00-1446-84C2-F9CBF91E84C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8854" y="3526722"/>
            <a:ext cx="566057" cy="566057"/>
          </a:xfrm>
          <a:prstGeom prst="rect">
            <a:avLst/>
          </a:prstGeom>
        </p:spPr>
      </p:pic>
      <p:pic>
        <p:nvPicPr>
          <p:cNvPr id="20" name="Immagine 19">
            <a:extLst>
              <a:ext uri="{FF2B5EF4-FFF2-40B4-BE49-F238E27FC236}">
                <a16:creationId xmlns:a16="http://schemas.microsoft.com/office/drawing/2014/main" id="{7BA53B61-04A9-1C4C-9737-276A1172E75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8854" y="4197226"/>
            <a:ext cx="566057" cy="566057"/>
          </a:xfrm>
          <a:prstGeom prst="rect">
            <a:avLst/>
          </a:prstGeom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60638520-ED60-4A9D-ABF1-D18F20CFC7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948"/>
          <a:stretch/>
        </p:blipFill>
        <p:spPr bwMode="auto">
          <a:xfrm>
            <a:off x="7348784" y="1967750"/>
            <a:ext cx="3178246" cy="2342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96332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ttangolo 22">
            <a:extLst>
              <a:ext uri="{FF2B5EF4-FFF2-40B4-BE49-F238E27FC236}">
                <a16:creationId xmlns:a16="http://schemas.microsoft.com/office/drawing/2014/main" id="{1049C7B8-21A6-A944-AA54-66532A62D9BE}"/>
              </a:ext>
            </a:extLst>
          </p:cNvPr>
          <p:cNvSpPr/>
          <p:nvPr/>
        </p:nvSpPr>
        <p:spPr>
          <a:xfrm>
            <a:off x="506153" y="509286"/>
            <a:ext cx="127321" cy="5847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167E4132-9516-4EBF-B419-B2BBC93CBD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1257" y="1520804"/>
            <a:ext cx="11092689" cy="5194300"/>
          </a:xfrm>
        </p:spPr>
        <p:txBody>
          <a:bodyPr>
            <a:normAutofit fontScale="92500" lnSpcReduction="10000"/>
          </a:bodyPr>
          <a:lstStyle/>
          <a:p>
            <a:pPr marL="285750" lvl="1" indent="-285750"/>
            <a:r>
              <a:rPr lang="en-US" dirty="0">
                <a:latin typeface="Century Gothic" panose="020B0502020202020204" pitchFamily="34" charset="0"/>
                <a:hlinkClick r:id="rId3"/>
              </a:rPr>
              <a:t>https://developer.nvidia.com/blog/inside-volta</a:t>
            </a:r>
            <a:r>
              <a:rPr lang="en-US" dirty="0">
                <a:latin typeface="Century Gothic" panose="020B0502020202020204" pitchFamily="34" charset="0"/>
              </a:rPr>
              <a:t> </a:t>
            </a:r>
          </a:p>
          <a:p>
            <a:pPr marL="285750" lvl="1" indent="-285750"/>
            <a:r>
              <a:rPr lang="en-US" dirty="0">
                <a:latin typeface="Century Gothic" panose="020B0502020202020204" pitchFamily="34" charset="0"/>
              </a:rPr>
              <a:t>A full GV100 GPU unit contains </a:t>
            </a:r>
            <a:r>
              <a:rPr lang="en-US" b="1" dirty="0">
                <a:latin typeface="Century Gothic" panose="020B0502020202020204" pitchFamily="34" charset="0"/>
              </a:rPr>
              <a:t>6 Compute Graphic Clusters (CGC) </a:t>
            </a:r>
            <a:r>
              <a:rPr lang="en-US" dirty="0">
                <a:latin typeface="Century Gothic" panose="020B0502020202020204" pitchFamily="34" charset="0"/>
              </a:rPr>
              <a:t>with 14 SM each, </a:t>
            </a:r>
            <a:r>
              <a:rPr lang="en-US" b="1" dirty="0">
                <a:latin typeface="Century Gothic" panose="020B0502020202020204" pitchFamily="34" charset="0"/>
              </a:rPr>
              <a:t>total 84 SMs</a:t>
            </a:r>
          </a:p>
          <a:p>
            <a:pPr marL="285750" lvl="1" indent="-285750"/>
            <a:r>
              <a:rPr lang="en-US" dirty="0">
                <a:latin typeface="Century Gothic" panose="020B0502020202020204" pitchFamily="34" charset="0"/>
              </a:rPr>
              <a:t>5376 FP32 cores</a:t>
            </a:r>
          </a:p>
          <a:p>
            <a:pPr marL="285750" lvl="1" indent="-285750"/>
            <a:r>
              <a:rPr lang="en-US" dirty="0">
                <a:latin typeface="Century Gothic" panose="020B0502020202020204" pitchFamily="34" charset="0"/>
              </a:rPr>
              <a:t>5376 INT32 cores</a:t>
            </a:r>
          </a:p>
          <a:p>
            <a:pPr marL="285750" lvl="1" indent="-285750"/>
            <a:r>
              <a:rPr lang="en-US" dirty="0">
                <a:latin typeface="Century Gothic" panose="020B0502020202020204" pitchFamily="34" charset="0"/>
              </a:rPr>
              <a:t>6MB L2 cache</a:t>
            </a:r>
          </a:p>
          <a:p>
            <a:pPr marL="285750" lvl="1" indent="-285750"/>
            <a:r>
              <a:rPr lang="en-US" b="1" dirty="0">
                <a:latin typeface="Century Gothic" panose="020B0502020202020204" pitchFamily="34" charset="0"/>
              </a:rPr>
              <a:t>High Bandwidth Memory</a:t>
            </a:r>
          </a:p>
          <a:p>
            <a:pPr marL="742950" lvl="2" indent="-285750"/>
            <a:r>
              <a:rPr lang="en-US" dirty="0">
                <a:latin typeface="Century Gothic" panose="020B0502020202020204" pitchFamily="34" charset="0"/>
              </a:rPr>
              <a:t>16 GB HBM2 SDRAM</a:t>
            </a:r>
          </a:p>
          <a:p>
            <a:pPr marL="742950" lvl="2" indent="-285750"/>
            <a:r>
              <a:rPr lang="en-US" dirty="0">
                <a:latin typeface="Century Gothic" panose="020B0502020202020204" pitchFamily="34" charset="0"/>
              </a:rPr>
              <a:t>900 GB/s bandwidth</a:t>
            </a:r>
          </a:p>
          <a:p>
            <a:pPr marL="285750" lvl="1" indent="-285750"/>
            <a:r>
              <a:rPr lang="en-US" b="1" dirty="0" err="1">
                <a:latin typeface="Century Gothic" panose="020B0502020202020204" pitchFamily="34" charset="0"/>
              </a:rPr>
              <a:t>NVLink</a:t>
            </a:r>
            <a:r>
              <a:rPr lang="en-US" dirty="0">
                <a:latin typeface="Century Gothic" panose="020B0502020202020204" pitchFamily="34" charset="0"/>
              </a:rPr>
              <a:t> technology</a:t>
            </a:r>
          </a:p>
          <a:p>
            <a:pPr marL="742950" lvl="2" indent="-285750"/>
            <a:r>
              <a:rPr lang="en-US" dirty="0">
                <a:latin typeface="Century Gothic" panose="020B0502020202020204" pitchFamily="34" charset="0"/>
              </a:rPr>
              <a:t>300GB/s bandwidth</a:t>
            </a:r>
          </a:p>
          <a:p>
            <a:pPr marL="285750" lvl="1" indent="-285750"/>
            <a:r>
              <a:rPr lang="en-US" b="1" dirty="0">
                <a:latin typeface="Century Gothic" panose="020B0502020202020204" pitchFamily="34" charset="0"/>
              </a:rPr>
              <a:t>Peak</a:t>
            </a:r>
            <a:r>
              <a:rPr lang="en-US" dirty="0">
                <a:latin typeface="Century Gothic" panose="020B0502020202020204" pitchFamily="34" charset="0"/>
              </a:rPr>
              <a:t> </a:t>
            </a:r>
            <a:r>
              <a:rPr lang="en-US" b="1" dirty="0">
                <a:latin typeface="Century Gothic" panose="020B0502020202020204" pitchFamily="34" charset="0"/>
              </a:rPr>
              <a:t>Performance</a:t>
            </a:r>
            <a:r>
              <a:rPr lang="en-US" dirty="0">
                <a:latin typeface="Century Gothic" panose="020B0502020202020204" pitchFamily="34" charset="0"/>
              </a:rPr>
              <a:t>:</a:t>
            </a:r>
          </a:p>
          <a:p>
            <a:pPr marL="742950" lvl="2" indent="-285750"/>
            <a:r>
              <a:rPr lang="en-US" b="1" dirty="0">
                <a:latin typeface="Century Gothic" panose="020B0502020202020204" pitchFamily="34" charset="0"/>
              </a:rPr>
              <a:t>15.7 FP32 </a:t>
            </a:r>
            <a:r>
              <a:rPr lang="en-US" b="1" dirty="0" err="1">
                <a:latin typeface="Century Gothic" panose="020B0502020202020204" pitchFamily="34" charset="0"/>
              </a:rPr>
              <a:t>TFlops</a:t>
            </a:r>
            <a:endParaRPr lang="en-US" b="1" dirty="0">
              <a:latin typeface="Century Gothic" panose="020B0502020202020204" pitchFamily="34" charset="0"/>
            </a:endParaRPr>
          </a:p>
          <a:p>
            <a:pPr marL="285750" lvl="1" indent="-285750"/>
            <a:r>
              <a:rPr lang="en-US" b="1" dirty="0">
                <a:latin typeface="Century Gothic" panose="020B0502020202020204" pitchFamily="34" charset="0"/>
              </a:rPr>
              <a:t>Max Power Consumption</a:t>
            </a:r>
            <a:r>
              <a:rPr lang="en-US" dirty="0">
                <a:latin typeface="Century Gothic" panose="020B0502020202020204" pitchFamily="34" charset="0"/>
              </a:rPr>
              <a:t>:</a:t>
            </a:r>
          </a:p>
          <a:p>
            <a:pPr marL="742950" lvl="2" indent="-285750"/>
            <a:r>
              <a:rPr lang="en-US" dirty="0">
                <a:latin typeface="Century Gothic" panose="020B0502020202020204" pitchFamily="34" charset="0"/>
              </a:rPr>
              <a:t>300W</a:t>
            </a:r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FC88E915-A38C-4408-8675-CC8854B7B97E}"/>
              </a:ext>
            </a:extLst>
          </p:cNvPr>
          <p:cNvSpPr txBox="1"/>
          <p:nvPr/>
        </p:nvSpPr>
        <p:spPr>
          <a:xfrm>
            <a:off x="792029" y="357743"/>
            <a:ext cx="80657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NVIDIA Volta V100 </a:t>
            </a:r>
            <a:r>
              <a:rPr lang="it-IT" sz="3200" b="1" dirty="0" err="1">
                <a:solidFill>
                  <a:schemeClr val="accent1"/>
                </a:solidFill>
                <a:latin typeface="Century Gothic" panose="020B0502020202020204" pitchFamily="34" charset="0"/>
              </a:rPr>
              <a:t>architecture</a:t>
            </a:r>
            <a:r>
              <a:rPr lang="it-IT" sz="3200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 (2017)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D2010FD4-E4F6-46CE-834D-4FF89B3E5F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5164" y="2451100"/>
            <a:ext cx="6748783" cy="3894673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DDF50ADB-459F-41EC-9086-6815555B7633}"/>
              </a:ext>
            </a:extLst>
          </p:cNvPr>
          <p:cNvSpPr txBox="1"/>
          <p:nvPr/>
        </p:nvSpPr>
        <p:spPr>
          <a:xfrm>
            <a:off x="7286053" y="6345772"/>
            <a:ext cx="4360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entury Gothic" panose="020B0502020202020204" pitchFamily="34" charset="0"/>
              </a:rPr>
              <a:t>Volta GV100 Full GPU with 84 SM Units</a:t>
            </a:r>
            <a:endParaRPr lang="it-IT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83267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ttangolo 22">
            <a:extLst>
              <a:ext uri="{FF2B5EF4-FFF2-40B4-BE49-F238E27FC236}">
                <a16:creationId xmlns:a16="http://schemas.microsoft.com/office/drawing/2014/main" id="{1049C7B8-21A6-A944-AA54-66532A62D9BE}"/>
              </a:ext>
            </a:extLst>
          </p:cNvPr>
          <p:cNvSpPr/>
          <p:nvPr/>
        </p:nvSpPr>
        <p:spPr>
          <a:xfrm>
            <a:off x="506153" y="509286"/>
            <a:ext cx="127321" cy="5847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167E4132-9516-4EBF-B419-B2BBC93CBD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1257" y="1520804"/>
            <a:ext cx="7064643" cy="5194300"/>
          </a:xfrm>
        </p:spPr>
        <p:txBody>
          <a:bodyPr>
            <a:normAutofit/>
          </a:bodyPr>
          <a:lstStyle/>
          <a:p>
            <a:pPr marL="285750" lvl="1" indent="-285750"/>
            <a:r>
              <a:rPr lang="en-US" dirty="0">
                <a:latin typeface="Century Gothic" panose="020B0502020202020204" pitchFamily="34" charset="0"/>
              </a:rPr>
              <a:t>SM composed of 4 independent blocks</a:t>
            </a:r>
          </a:p>
          <a:p>
            <a:pPr marL="285750" lvl="1" indent="-285750"/>
            <a:r>
              <a:rPr lang="en-US" dirty="0">
                <a:latin typeface="Century Gothic" panose="020B0502020202020204" pitchFamily="34" charset="0"/>
              </a:rPr>
              <a:t>each block sports:</a:t>
            </a:r>
          </a:p>
          <a:p>
            <a:pPr marL="742950" lvl="2" indent="-285750"/>
            <a:r>
              <a:rPr lang="en-US" dirty="0">
                <a:latin typeface="Century Gothic" panose="020B0502020202020204" pitchFamily="34" charset="0"/>
              </a:rPr>
              <a:t>1 warps x 2 dispatchers</a:t>
            </a:r>
          </a:p>
          <a:p>
            <a:pPr marL="742950" lvl="2" indent="-285750"/>
            <a:r>
              <a:rPr lang="en-US" dirty="0">
                <a:latin typeface="Century Gothic" panose="020B0502020202020204" pitchFamily="34" charset="0"/>
              </a:rPr>
              <a:t>16FP32 + 16INT32 ALU units</a:t>
            </a:r>
          </a:p>
          <a:p>
            <a:pPr marL="742950" lvl="2" indent="-285750"/>
            <a:r>
              <a:rPr lang="en-US" dirty="0">
                <a:latin typeface="Century Gothic" panose="020B0502020202020204" pitchFamily="34" charset="0"/>
              </a:rPr>
              <a:t>separate FP32 and INT32 cores, allowing simultaneous execution of FP32 and INT32 operations at full throughput</a:t>
            </a:r>
          </a:p>
          <a:p>
            <a:pPr marL="742950" lvl="2" indent="-285750"/>
            <a:r>
              <a:rPr lang="en-US" dirty="0">
                <a:latin typeface="Century Gothic" panose="020B0502020202020204" pitchFamily="34" charset="0"/>
              </a:rPr>
              <a:t>8 FP64 ALU units</a:t>
            </a:r>
          </a:p>
          <a:p>
            <a:pPr marL="742950" lvl="2" indent="-285750"/>
            <a:r>
              <a:rPr lang="en-US" dirty="0">
                <a:latin typeface="Century Gothic" panose="020B0502020202020204" pitchFamily="34" charset="0"/>
              </a:rPr>
              <a:t>2 Tensor Core units (HW </a:t>
            </a:r>
            <a:r>
              <a:rPr lang="en-US" dirty="0" err="1">
                <a:latin typeface="Century Gothic" panose="020B0502020202020204" pitchFamily="34" charset="0"/>
              </a:rPr>
              <a:t>matmul</a:t>
            </a:r>
            <a:r>
              <a:rPr lang="en-US" dirty="0">
                <a:latin typeface="Century Gothic" panose="020B0502020202020204" pitchFamily="34" charset="0"/>
              </a:rPr>
              <a:t>)</a:t>
            </a:r>
          </a:p>
          <a:p>
            <a:pPr marL="742950" lvl="2" indent="-285750"/>
            <a:r>
              <a:rPr lang="en-US" dirty="0">
                <a:latin typeface="Century Gothic" panose="020B0502020202020204" pitchFamily="34" charset="0"/>
              </a:rPr>
              <a:t>8 Load/Store units</a:t>
            </a:r>
          </a:p>
          <a:p>
            <a:pPr marL="742950" lvl="2" indent="-285750"/>
            <a:r>
              <a:rPr lang="en-US" dirty="0">
                <a:latin typeface="Century Gothic" panose="020B0502020202020204" pitchFamily="34" charset="0"/>
              </a:rPr>
              <a:t>4 SFU units</a:t>
            </a:r>
          </a:p>
          <a:p>
            <a:pPr marL="742950" lvl="2" indent="-285750"/>
            <a:r>
              <a:rPr lang="en-US" dirty="0">
                <a:latin typeface="Century Gothic" panose="020B0502020202020204" pitchFamily="34" charset="0"/>
              </a:rPr>
              <a:t>32768 32bits registers</a:t>
            </a:r>
          </a:p>
          <a:p>
            <a:pPr marL="285750" lvl="1" indent="-285750"/>
            <a:r>
              <a:rPr lang="en-US" dirty="0">
                <a:latin typeface="Century Gothic" panose="020B0502020202020204" pitchFamily="34" charset="0"/>
              </a:rPr>
              <a:t>each block accesses:</a:t>
            </a:r>
          </a:p>
          <a:p>
            <a:pPr marL="742950" lvl="2" indent="-285750"/>
            <a:r>
              <a:rPr lang="en-US" dirty="0">
                <a:latin typeface="Century Gothic" panose="020B0502020202020204" pitchFamily="34" charset="0"/>
              </a:rPr>
              <a:t>128KB for L1/shared memory</a:t>
            </a:r>
          </a:p>
          <a:p>
            <a:pPr marL="742950" lvl="2" indent="-285750"/>
            <a:r>
              <a:rPr lang="en-US" dirty="0">
                <a:latin typeface="Century Gothic" panose="020B0502020202020204" pitchFamily="34" charset="0"/>
              </a:rPr>
              <a:t>4 texture units</a:t>
            </a:r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FC88E915-A38C-4408-8675-CC8854B7B97E}"/>
              </a:ext>
            </a:extLst>
          </p:cNvPr>
          <p:cNvSpPr txBox="1"/>
          <p:nvPr/>
        </p:nvSpPr>
        <p:spPr>
          <a:xfrm>
            <a:off x="792029" y="357743"/>
            <a:ext cx="80657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NVIDIA Volta V100 </a:t>
            </a:r>
            <a:r>
              <a:rPr lang="it-IT" sz="3200" b="1" dirty="0" err="1">
                <a:solidFill>
                  <a:schemeClr val="accent1"/>
                </a:solidFill>
                <a:latin typeface="Century Gothic" panose="020B0502020202020204" pitchFamily="34" charset="0"/>
              </a:rPr>
              <a:t>architecture</a:t>
            </a:r>
            <a:r>
              <a:rPr lang="it-IT" sz="3200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 (2017)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3474E38A-F8B4-46F9-AE4A-5648AE7D40C9}"/>
              </a:ext>
            </a:extLst>
          </p:cNvPr>
          <p:cNvSpPr txBox="1"/>
          <p:nvPr/>
        </p:nvSpPr>
        <p:spPr>
          <a:xfrm>
            <a:off x="7573428" y="6371172"/>
            <a:ext cx="46185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entury Gothic" panose="020B0502020202020204" pitchFamily="34" charset="0"/>
              </a:rPr>
              <a:t>Volta GV100 Streaming Multiprocessor</a:t>
            </a:r>
            <a:endParaRPr lang="it-IT" dirty="0">
              <a:latin typeface="Century Gothic" panose="020B0502020202020204" pitchFamily="34" charset="0"/>
            </a:endParaRP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DE32ED35-2F52-4A2A-987A-7C9EBA5EC2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5901" y="870643"/>
            <a:ext cx="4002216" cy="5384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780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egnaposto testo 3">
            <a:extLst>
              <a:ext uri="{FF2B5EF4-FFF2-40B4-BE49-F238E27FC236}">
                <a16:creationId xmlns:a16="http://schemas.microsoft.com/office/drawing/2014/main" id="{3E21AEF3-FABE-A743-8E1A-572DA9F2A5ED}"/>
              </a:ext>
            </a:extLst>
          </p:cNvPr>
          <p:cNvSpPr txBox="1">
            <a:spLocks/>
          </p:cNvSpPr>
          <p:nvPr/>
        </p:nvSpPr>
        <p:spPr>
          <a:xfrm>
            <a:off x="740778" y="1873590"/>
            <a:ext cx="10789010" cy="405134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endParaRPr lang="it-IT" sz="1600" dirty="0">
              <a:latin typeface="Century Gothic" panose="020B0502020202020204" pitchFamily="34" charset="0"/>
            </a:endParaRPr>
          </a:p>
        </p:txBody>
      </p:sp>
      <p:sp>
        <p:nvSpPr>
          <p:cNvPr id="23" name="Rettangolo 22">
            <a:extLst>
              <a:ext uri="{FF2B5EF4-FFF2-40B4-BE49-F238E27FC236}">
                <a16:creationId xmlns:a16="http://schemas.microsoft.com/office/drawing/2014/main" id="{1049C7B8-21A6-A944-AA54-66532A62D9BE}"/>
              </a:ext>
            </a:extLst>
          </p:cNvPr>
          <p:cNvSpPr/>
          <p:nvPr/>
        </p:nvSpPr>
        <p:spPr>
          <a:xfrm>
            <a:off x="506153" y="509286"/>
            <a:ext cx="127321" cy="5847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FC88E915-A38C-4408-8675-CC8854B7B97E}"/>
              </a:ext>
            </a:extLst>
          </p:cNvPr>
          <p:cNvSpPr txBox="1"/>
          <p:nvPr/>
        </p:nvSpPr>
        <p:spPr>
          <a:xfrm>
            <a:off x="740777" y="381963"/>
            <a:ext cx="80657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CPU vs GPU </a:t>
            </a:r>
            <a:r>
              <a:rPr lang="it-IT" sz="3200" b="1" dirty="0" err="1">
                <a:solidFill>
                  <a:schemeClr val="accent1"/>
                </a:solidFill>
                <a:latin typeface="Century Gothic" panose="020B0502020202020204" pitchFamily="34" charset="0"/>
              </a:rPr>
              <a:t>architecture</a:t>
            </a:r>
            <a:endParaRPr lang="it-IT" sz="3200" b="1" dirty="0">
              <a:solidFill>
                <a:schemeClr val="accent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FC1CAF2A-AB9D-4298-8668-D44959EDB6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778" y="1094061"/>
            <a:ext cx="5687667" cy="3388729"/>
          </a:xfrm>
          <a:prstGeom prst="rect">
            <a:avLst/>
          </a:prstGeom>
        </p:spPr>
      </p:pic>
      <p:sp>
        <p:nvSpPr>
          <p:cNvPr id="190" name="CasellaDiTesto 189">
            <a:extLst>
              <a:ext uri="{FF2B5EF4-FFF2-40B4-BE49-F238E27FC236}">
                <a16:creationId xmlns:a16="http://schemas.microsoft.com/office/drawing/2014/main" id="{7EB2615D-6CA6-40C7-A2C4-4F44C22D30A7}"/>
              </a:ext>
            </a:extLst>
          </p:cNvPr>
          <p:cNvSpPr txBox="1"/>
          <p:nvPr/>
        </p:nvSpPr>
        <p:spPr>
          <a:xfrm>
            <a:off x="740778" y="4610113"/>
            <a:ext cx="568766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Century Gothic" panose="020B0502020202020204" pitchFamily="34" charset="0"/>
              </a:rPr>
              <a:t>Volta GV100 Full GPU with 84 SM Units</a:t>
            </a:r>
            <a:endParaRPr lang="it-IT" sz="2400" dirty="0">
              <a:latin typeface="Century Gothic" panose="020B0502020202020204" pitchFamily="34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B8FAC5E-9EDD-4539-AC00-E5151EA4FD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5322" y="2756264"/>
            <a:ext cx="4543425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15331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ttangolo 11">
            <a:extLst>
              <a:ext uri="{FF2B5EF4-FFF2-40B4-BE49-F238E27FC236}">
                <a16:creationId xmlns:a16="http://schemas.microsoft.com/office/drawing/2014/main" id="{23013FAC-B508-8A4A-A4F9-81F19C89D93C}"/>
              </a:ext>
            </a:extLst>
          </p:cNvPr>
          <p:cNvSpPr/>
          <p:nvPr/>
        </p:nvSpPr>
        <p:spPr>
          <a:xfrm>
            <a:off x="0" y="0"/>
            <a:ext cx="12192000" cy="2943810"/>
          </a:xfrm>
          <a:prstGeom prst="rect">
            <a:avLst/>
          </a:prstGeom>
          <a:solidFill>
            <a:srgbClr val="1072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B6187909-5186-2042-B995-9B0DA4935A59}"/>
              </a:ext>
            </a:extLst>
          </p:cNvPr>
          <p:cNvSpPr/>
          <p:nvPr/>
        </p:nvSpPr>
        <p:spPr>
          <a:xfrm>
            <a:off x="0" y="2943811"/>
            <a:ext cx="12191999" cy="39141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CBBC3D14-3B96-2349-9C8D-A30D97D0F4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b="56989"/>
          <a:stretch/>
        </p:blipFill>
        <p:spPr>
          <a:xfrm>
            <a:off x="0" y="0"/>
            <a:ext cx="12191998" cy="2943810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8B6A8B95-77E1-FA47-A08B-F2221BA715DB}"/>
              </a:ext>
            </a:extLst>
          </p:cNvPr>
          <p:cNvSpPr txBox="1"/>
          <p:nvPr/>
        </p:nvSpPr>
        <p:spPr>
          <a:xfrm>
            <a:off x="-3" y="3664419"/>
            <a:ext cx="121920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t-IT"/>
            </a:defPPr>
            <a:lvl1pPr algn="ctr">
              <a:defRPr sz="4800" b="1">
                <a:solidFill>
                  <a:srgbClr val="1072BD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it-IT" sz="5400" dirty="0" err="1"/>
              <a:t>Accelerating</a:t>
            </a:r>
            <a:r>
              <a:rPr lang="it-IT" sz="5400" dirty="0"/>
              <a:t> </a:t>
            </a:r>
            <a:r>
              <a:rPr lang="it-IT" sz="5400" dirty="0" err="1"/>
              <a:t>applications</a:t>
            </a:r>
            <a:endParaRPr lang="it-IT" sz="5400" dirty="0"/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7E83E351-9BAF-FA45-84BC-C8FF6A499A14}"/>
              </a:ext>
            </a:extLst>
          </p:cNvPr>
          <p:cNvSpPr/>
          <p:nvPr/>
        </p:nvSpPr>
        <p:spPr>
          <a:xfrm>
            <a:off x="5381119" y="2250672"/>
            <a:ext cx="1429761" cy="143100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8953AAD1-BB3F-3B48-9734-150DC769D6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0431" y="2616926"/>
            <a:ext cx="698500" cy="698500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E04F0E25-F70B-5B4D-826F-D5D6FEA76F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9285" y="581226"/>
            <a:ext cx="2664669" cy="1883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9967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ttangolo 22">
            <a:extLst>
              <a:ext uri="{FF2B5EF4-FFF2-40B4-BE49-F238E27FC236}">
                <a16:creationId xmlns:a16="http://schemas.microsoft.com/office/drawing/2014/main" id="{1049C7B8-21A6-A944-AA54-66532A62D9BE}"/>
              </a:ext>
            </a:extLst>
          </p:cNvPr>
          <p:cNvSpPr/>
          <p:nvPr/>
        </p:nvSpPr>
        <p:spPr>
          <a:xfrm>
            <a:off x="506153" y="509286"/>
            <a:ext cx="127321" cy="5847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FC88E915-A38C-4408-8675-CC8854B7B97E}"/>
              </a:ext>
            </a:extLst>
          </p:cNvPr>
          <p:cNvSpPr txBox="1"/>
          <p:nvPr/>
        </p:nvSpPr>
        <p:spPr>
          <a:xfrm>
            <a:off x="792029" y="357743"/>
            <a:ext cx="80657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How do I accelerate </a:t>
            </a:r>
            <a:r>
              <a:rPr lang="it-IT" sz="3200" b="1" dirty="0" err="1">
                <a:solidFill>
                  <a:schemeClr val="accent1"/>
                </a:solidFill>
                <a:latin typeface="Century Gothic" panose="020B0502020202020204" pitchFamily="34" charset="0"/>
              </a:rPr>
              <a:t>applications</a:t>
            </a:r>
            <a:r>
              <a:rPr lang="it-IT" sz="3200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?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00BD72E2-BB2D-47D1-8573-99BDC4AAD949}"/>
              </a:ext>
            </a:extLst>
          </p:cNvPr>
          <p:cNvSpPr/>
          <p:nvPr/>
        </p:nvSpPr>
        <p:spPr>
          <a:xfrm>
            <a:off x="1625600" y="1645225"/>
            <a:ext cx="2514600" cy="1282700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6E4F6AA9-17CD-4A32-BBFE-B07F61E573FB}"/>
              </a:ext>
            </a:extLst>
          </p:cNvPr>
          <p:cNvSpPr txBox="1"/>
          <p:nvPr/>
        </p:nvSpPr>
        <p:spPr>
          <a:xfrm>
            <a:off x="2027238" y="2021115"/>
            <a:ext cx="171450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2800" b="1" dirty="0">
                <a:solidFill>
                  <a:srgbClr val="ED7D31"/>
                </a:solidFill>
                <a:latin typeface="Century Gothic" panose="020B0502020202020204" pitchFamily="34" charset="0"/>
              </a:rPr>
              <a:t>Libraries</a:t>
            </a:r>
            <a:endParaRPr lang="it-IT" dirty="0">
              <a:solidFill>
                <a:srgbClr val="ED7D31"/>
              </a:solidFill>
              <a:latin typeface="Century Gothic" panose="020B0502020202020204" pitchFamily="34" charset="0"/>
            </a:endParaRPr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9D16D7FE-135B-4AC8-B5E8-1C2BE4E2D6A4}"/>
              </a:ext>
            </a:extLst>
          </p:cNvPr>
          <p:cNvSpPr/>
          <p:nvPr/>
        </p:nvSpPr>
        <p:spPr>
          <a:xfrm>
            <a:off x="4911725" y="1645225"/>
            <a:ext cx="2514600" cy="1282700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0B5AF27B-D1FA-4AD3-88F5-6E2A961D1ED7}"/>
              </a:ext>
            </a:extLst>
          </p:cNvPr>
          <p:cNvSpPr txBox="1"/>
          <p:nvPr/>
        </p:nvSpPr>
        <p:spPr>
          <a:xfrm>
            <a:off x="5159375" y="1997530"/>
            <a:ext cx="201930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2800" b="1" dirty="0" err="1">
                <a:solidFill>
                  <a:srgbClr val="ED7D31"/>
                </a:solidFill>
                <a:latin typeface="Century Gothic" panose="020B0502020202020204" pitchFamily="34" charset="0"/>
              </a:rPr>
              <a:t>Directives</a:t>
            </a:r>
            <a:endParaRPr lang="it-IT" dirty="0">
              <a:solidFill>
                <a:srgbClr val="ED7D31"/>
              </a:solidFill>
              <a:latin typeface="Century Gothic" panose="020B0502020202020204" pitchFamily="34" charset="0"/>
            </a:endParaRP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906D4AB7-53D5-4A41-81F8-20F168C24889}"/>
              </a:ext>
            </a:extLst>
          </p:cNvPr>
          <p:cNvSpPr/>
          <p:nvPr/>
        </p:nvSpPr>
        <p:spPr>
          <a:xfrm>
            <a:off x="8051800" y="1645225"/>
            <a:ext cx="2514600" cy="1282700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2DEE0E46-E2CF-4E57-A858-E05A5D6744CB}"/>
              </a:ext>
            </a:extLst>
          </p:cNvPr>
          <p:cNvSpPr txBox="1"/>
          <p:nvPr/>
        </p:nvSpPr>
        <p:spPr>
          <a:xfrm>
            <a:off x="8051800" y="1851837"/>
            <a:ext cx="2514600" cy="95410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2800" b="1" dirty="0">
                <a:solidFill>
                  <a:srgbClr val="ED7D31"/>
                </a:solidFill>
                <a:latin typeface="Century Gothic" panose="020B0502020202020204" pitchFamily="34" charset="0"/>
              </a:rPr>
              <a:t>Programming </a:t>
            </a:r>
            <a:r>
              <a:rPr lang="it-IT" sz="2800" b="1" dirty="0" err="1">
                <a:solidFill>
                  <a:srgbClr val="ED7D31"/>
                </a:solidFill>
                <a:latin typeface="Century Gothic" panose="020B0502020202020204" pitchFamily="34" charset="0"/>
              </a:rPr>
              <a:t>languages</a:t>
            </a:r>
            <a:endParaRPr lang="it-IT" dirty="0">
              <a:solidFill>
                <a:srgbClr val="ED7D31"/>
              </a:solidFill>
              <a:latin typeface="Century Gothic" panose="020B0502020202020204" pitchFamily="34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1675D350-B563-4ED4-8DE3-64FEBA34ED34}"/>
              </a:ext>
            </a:extLst>
          </p:cNvPr>
          <p:cNvSpPr txBox="1"/>
          <p:nvPr/>
        </p:nvSpPr>
        <p:spPr>
          <a:xfrm>
            <a:off x="1625600" y="3099079"/>
            <a:ext cx="2514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>
                <a:latin typeface="Century Gothic" panose="020B0502020202020204" pitchFamily="34" charset="0"/>
              </a:rPr>
              <a:t>«Drop in» </a:t>
            </a:r>
            <a:r>
              <a:rPr lang="it-IT" sz="2400" dirty="0" err="1">
                <a:latin typeface="Century Gothic" panose="020B0502020202020204" pitchFamily="34" charset="0"/>
              </a:rPr>
              <a:t>accelerations</a:t>
            </a:r>
            <a:endParaRPr lang="it-IT" sz="2400" dirty="0">
              <a:latin typeface="Century Gothic" panose="020B0502020202020204" pitchFamily="34" charset="0"/>
            </a:endParaRP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4A0420F9-230C-424E-A13E-28E84D2B3E76}"/>
              </a:ext>
            </a:extLst>
          </p:cNvPr>
          <p:cNvSpPr txBox="1"/>
          <p:nvPr/>
        </p:nvSpPr>
        <p:spPr>
          <a:xfrm>
            <a:off x="4911725" y="3099079"/>
            <a:ext cx="2514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 err="1">
                <a:latin typeface="Century Gothic" panose="020B0502020202020204" pitchFamily="34" charset="0"/>
              </a:rPr>
              <a:t>Easily</a:t>
            </a:r>
            <a:r>
              <a:rPr lang="it-IT" sz="2400" dirty="0">
                <a:latin typeface="Century Gothic" panose="020B0502020202020204" pitchFamily="34" charset="0"/>
              </a:rPr>
              <a:t> accelerate </a:t>
            </a:r>
            <a:r>
              <a:rPr lang="it-IT" sz="2400" dirty="0" err="1">
                <a:latin typeface="Century Gothic" panose="020B0502020202020204" pitchFamily="34" charset="0"/>
              </a:rPr>
              <a:t>applications</a:t>
            </a:r>
            <a:endParaRPr lang="it-IT" sz="2400" dirty="0">
              <a:latin typeface="Century Gothic" panose="020B0502020202020204" pitchFamily="34" charset="0"/>
            </a:endParaRP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96BE2BB8-73DF-4ADD-8237-CAC0786B601B}"/>
              </a:ext>
            </a:extLst>
          </p:cNvPr>
          <p:cNvSpPr txBox="1"/>
          <p:nvPr/>
        </p:nvSpPr>
        <p:spPr>
          <a:xfrm>
            <a:off x="8051800" y="3134537"/>
            <a:ext cx="2514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>
                <a:latin typeface="Century Gothic" panose="020B0502020202020204" pitchFamily="34" charset="0"/>
              </a:rPr>
              <a:t>Maximum </a:t>
            </a:r>
            <a:r>
              <a:rPr lang="it-IT" sz="2400" dirty="0" err="1">
                <a:latin typeface="Century Gothic" panose="020B0502020202020204" pitchFamily="34" charset="0"/>
              </a:rPr>
              <a:t>flexibility</a:t>
            </a:r>
            <a:endParaRPr lang="it-IT" sz="2400" u="sng" dirty="0">
              <a:latin typeface="Century Gothic" panose="020B0502020202020204" pitchFamily="34" charset="0"/>
            </a:endParaRPr>
          </a:p>
        </p:txBody>
      </p:sp>
      <p:sp>
        <p:nvSpPr>
          <p:cNvPr id="10" name="Freccia a destra 9">
            <a:extLst>
              <a:ext uri="{FF2B5EF4-FFF2-40B4-BE49-F238E27FC236}">
                <a16:creationId xmlns:a16="http://schemas.microsoft.com/office/drawing/2014/main" id="{6298BC2C-B4FB-4364-A2E7-8B2DFAFC15E6}"/>
              </a:ext>
            </a:extLst>
          </p:cNvPr>
          <p:cNvSpPr/>
          <p:nvPr/>
        </p:nvSpPr>
        <p:spPr>
          <a:xfrm>
            <a:off x="8280400" y="4990525"/>
            <a:ext cx="2286000" cy="723900"/>
          </a:xfrm>
          <a:prstGeom prst="rightArrow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Freccia a destra 18">
            <a:extLst>
              <a:ext uri="{FF2B5EF4-FFF2-40B4-BE49-F238E27FC236}">
                <a16:creationId xmlns:a16="http://schemas.microsoft.com/office/drawing/2014/main" id="{AE54264B-7B78-49CB-BBD8-6A619C9632FB}"/>
              </a:ext>
            </a:extLst>
          </p:cNvPr>
          <p:cNvSpPr/>
          <p:nvPr/>
        </p:nvSpPr>
        <p:spPr>
          <a:xfrm rot="10800000">
            <a:off x="1625601" y="4990525"/>
            <a:ext cx="2286000" cy="723900"/>
          </a:xfrm>
          <a:prstGeom prst="rightArrow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835F2CA3-E0A3-41BD-86D2-6F69A6661FDE}"/>
              </a:ext>
            </a:extLst>
          </p:cNvPr>
          <p:cNvSpPr txBox="1"/>
          <p:nvPr/>
        </p:nvSpPr>
        <p:spPr>
          <a:xfrm>
            <a:off x="1625600" y="5790625"/>
            <a:ext cx="16450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b="1" dirty="0" err="1">
                <a:solidFill>
                  <a:srgbClr val="4472C4"/>
                </a:solidFill>
                <a:latin typeface="Century Gothic" panose="020B0502020202020204" pitchFamily="34" charset="0"/>
              </a:rPr>
              <a:t>Portability</a:t>
            </a:r>
            <a:endParaRPr lang="it-IT" b="1" dirty="0">
              <a:solidFill>
                <a:srgbClr val="4472C4"/>
              </a:solidFill>
              <a:latin typeface="Century Gothic" panose="020B0502020202020204" pitchFamily="34" charset="0"/>
            </a:endParaRP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6ECA7996-7B85-47D9-BB91-312343D32CA2}"/>
              </a:ext>
            </a:extLst>
          </p:cNvPr>
          <p:cNvSpPr txBox="1"/>
          <p:nvPr/>
        </p:nvSpPr>
        <p:spPr>
          <a:xfrm>
            <a:off x="8461337" y="5688451"/>
            <a:ext cx="21050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b="1" dirty="0">
                <a:solidFill>
                  <a:srgbClr val="4472C4"/>
                </a:solidFill>
                <a:latin typeface="Century Gothic" panose="020B0502020202020204" pitchFamily="34" charset="0"/>
              </a:rPr>
              <a:t>Performance</a:t>
            </a:r>
            <a:endParaRPr lang="it-IT" b="1" dirty="0">
              <a:solidFill>
                <a:srgbClr val="4472C4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5322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ttangolo 22">
            <a:extLst>
              <a:ext uri="{FF2B5EF4-FFF2-40B4-BE49-F238E27FC236}">
                <a16:creationId xmlns:a16="http://schemas.microsoft.com/office/drawing/2014/main" id="{1049C7B8-21A6-A944-AA54-66532A62D9BE}"/>
              </a:ext>
            </a:extLst>
          </p:cNvPr>
          <p:cNvSpPr/>
          <p:nvPr/>
        </p:nvSpPr>
        <p:spPr>
          <a:xfrm>
            <a:off x="506153" y="509286"/>
            <a:ext cx="127321" cy="5847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FC88E915-A38C-4408-8675-CC8854B7B97E}"/>
              </a:ext>
            </a:extLst>
          </p:cNvPr>
          <p:cNvSpPr txBox="1"/>
          <p:nvPr/>
        </p:nvSpPr>
        <p:spPr>
          <a:xfrm>
            <a:off x="792029" y="357743"/>
            <a:ext cx="80657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How do I accelerate </a:t>
            </a:r>
            <a:r>
              <a:rPr lang="it-IT" sz="3200" b="1" dirty="0" err="1">
                <a:solidFill>
                  <a:schemeClr val="accent1"/>
                </a:solidFill>
                <a:latin typeface="Century Gothic" panose="020B0502020202020204" pitchFamily="34" charset="0"/>
              </a:rPr>
              <a:t>applications</a:t>
            </a:r>
            <a:r>
              <a:rPr lang="it-IT" sz="3200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?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00BD72E2-BB2D-47D1-8573-99BDC4AAD949}"/>
              </a:ext>
            </a:extLst>
          </p:cNvPr>
          <p:cNvSpPr/>
          <p:nvPr/>
        </p:nvSpPr>
        <p:spPr>
          <a:xfrm>
            <a:off x="1625600" y="1645225"/>
            <a:ext cx="2514600" cy="1282700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6E4F6AA9-17CD-4A32-BBFE-B07F61E573FB}"/>
              </a:ext>
            </a:extLst>
          </p:cNvPr>
          <p:cNvSpPr txBox="1"/>
          <p:nvPr/>
        </p:nvSpPr>
        <p:spPr>
          <a:xfrm>
            <a:off x="2027238" y="2021115"/>
            <a:ext cx="171450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2800" b="1" dirty="0">
                <a:solidFill>
                  <a:srgbClr val="ED7D31"/>
                </a:solidFill>
                <a:latin typeface="Century Gothic" panose="020B0502020202020204" pitchFamily="34" charset="0"/>
              </a:rPr>
              <a:t>Libraries</a:t>
            </a:r>
            <a:endParaRPr lang="it-IT" dirty="0">
              <a:solidFill>
                <a:srgbClr val="ED7D31"/>
              </a:solidFill>
              <a:latin typeface="Century Gothic" panose="020B0502020202020204" pitchFamily="34" charset="0"/>
            </a:endParaRPr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9D16D7FE-135B-4AC8-B5E8-1C2BE4E2D6A4}"/>
              </a:ext>
            </a:extLst>
          </p:cNvPr>
          <p:cNvSpPr/>
          <p:nvPr/>
        </p:nvSpPr>
        <p:spPr>
          <a:xfrm>
            <a:off x="4911725" y="1645225"/>
            <a:ext cx="2514600" cy="1282700"/>
          </a:xfrm>
          <a:prstGeom prst="rect">
            <a:avLst/>
          </a:prstGeom>
          <a:noFill/>
          <a:ln w="76200">
            <a:solidFill>
              <a:srgbClr val="A3D8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0B5AF27B-D1FA-4AD3-88F5-6E2A961D1ED7}"/>
              </a:ext>
            </a:extLst>
          </p:cNvPr>
          <p:cNvSpPr txBox="1"/>
          <p:nvPr/>
        </p:nvSpPr>
        <p:spPr>
          <a:xfrm>
            <a:off x="5159375" y="1997530"/>
            <a:ext cx="201930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2800" b="1" dirty="0" err="1">
                <a:solidFill>
                  <a:srgbClr val="F8CEB2"/>
                </a:solidFill>
                <a:latin typeface="Century Gothic" panose="020B0502020202020204" pitchFamily="34" charset="0"/>
              </a:rPr>
              <a:t>Directives</a:t>
            </a:r>
            <a:endParaRPr lang="it-IT" dirty="0">
              <a:solidFill>
                <a:srgbClr val="F8CEB2"/>
              </a:solidFill>
              <a:latin typeface="Century Gothic" panose="020B0502020202020204" pitchFamily="34" charset="0"/>
            </a:endParaRP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906D4AB7-53D5-4A41-81F8-20F168C24889}"/>
              </a:ext>
            </a:extLst>
          </p:cNvPr>
          <p:cNvSpPr/>
          <p:nvPr/>
        </p:nvSpPr>
        <p:spPr>
          <a:xfrm>
            <a:off x="8051800" y="1645225"/>
            <a:ext cx="2514600" cy="1282700"/>
          </a:xfrm>
          <a:prstGeom prst="rect">
            <a:avLst/>
          </a:prstGeom>
          <a:noFill/>
          <a:ln w="76200">
            <a:solidFill>
              <a:srgbClr val="A3D8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2DEE0E46-E2CF-4E57-A858-E05A5D6744CB}"/>
              </a:ext>
            </a:extLst>
          </p:cNvPr>
          <p:cNvSpPr txBox="1"/>
          <p:nvPr/>
        </p:nvSpPr>
        <p:spPr>
          <a:xfrm>
            <a:off x="8051800" y="1851837"/>
            <a:ext cx="2514600" cy="95410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2800" b="1" dirty="0">
                <a:solidFill>
                  <a:srgbClr val="F8CEB2"/>
                </a:solidFill>
                <a:latin typeface="Century Gothic" panose="020B0502020202020204" pitchFamily="34" charset="0"/>
              </a:rPr>
              <a:t>Programming </a:t>
            </a:r>
            <a:r>
              <a:rPr lang="it-IT" sz="2800" b="1" dirty="0" err="1">
                <a:solidFill>
                  <a:srgbClr val="F8CEB2"/>
                </a:solidFill>
                <a:latin typeface="Century Gothic" panose="020B0502020202020204" pitchFamily="34" charset="0"/>
              </a:rPr>
              <a:t>languages</a:t>
            </a:r>
            <a:endParaRPr lang="it-IT" dirty="0">
              <a:solidFill>
                <a:srgbClr val="F8CEB2"/>
              </a:solidFill>
              <a:latin typeface="Century Gothic" panose="020B0502020202020204" pitchFamily="34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1675D350-B563-4ED4-8DE3-64FEBA34ED34}"/>
              </a:ext>
            </a:extLst>
          </p:cNvPr>
          <p:cNvSpPr txBox="1"/>
          <p:nvPr/>
        </p:nvSpPr>
        <p:spPr>
          <a:xfrm>
            <a:off x="1625600" y="3099079"/>
            <a:ext cx="2514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>
                <a:latin typeface="Century Gothic" panose="020B0502020202020204" pitchFamily="34" charset="0"/>
              </a:rPr>
              <a:t>«Drop in» </a:t>
            </a:r>
            <a:r>
              <a:rPr lang="it-IT" sz="2400" dirty="0" err="1">
                <a:latin typeface="Century Gothic" panose="020B0502020202020204" pitchFamily="34" charset="0"/>
              </a:rPr>
              <a:t>accelerations</a:t>
            </a:r>
            <a:endParaRPr lang="it-IT" sz="2400" dirty="0">
              <a:latin typeface="Century Gothic" panose="020B0502020202020204" pitchFamily="34" charset="0"/>
            </a:endParaRP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4A0420F9-230C-424E-A13E-28E84D2B3E76}"/>
              </a:ext>
            </a:extLst>
          </p:cNvPr>
          <p:cNvSpPr txBox="1"/>
          <p:nvPr/>
        </p:nvSpPr>
        <p:spPr>
          <a:xfrm>
            <a:off x="4911725" y="3099079"/>
            <a:ext cx="2514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 err="1">
                <a:solidFill>
                  <a:schemeClr val="bg1">
                    <a:lumMod val="85000"/>
                  </a:schemeClr>
                </a:solidFill>
                <a:latin typeface="Century Gothic" panose="020B0502020202020204" pitchFamily="34" charset="0"/>
              </a:rPr>
              <a:t>Easily</a:t>
            </a:r>
            <a:r>
              <a:rPr lang="it-IT" sz="2400" dirty="0">
                <a:solidFill>
                  <a:schemeClr val="bg1">
                    <a:lumMod val="85000"/>
                  </a:schemeClr>
                </a:solidFill>
                <a:latin typeface="Century Gothic" panose="020B0502020202020204" pitchFamily="34" charset="0"/>
              </a:rPr>
              <a:t> accelerate </a:t>
            </a:r>
            <a:r>
              <a:rPr lang="it-IT" sz="2400" dirty="0" err="1">
                <a:solidFill>
                  <a:schemeClr val="bg1">
                    <a:lumMod val="85000"/>
                  </a:schemeClr>
                </a:solidFill>
                <a:latin typeface="Century Gothic" panose="020B0502020202020204" pitchFamily="34" charset="0"/>
              </a:rPr>
              <a:t>applications</a:t>
            </a:r>
            <a:endParaRPr lang="it-IT" sz="2400" dirty="0">
              <a:solidFill>
                <a:schemeClr val="bg1">
                  <a:lumMod val="8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96BE2BB8-73DF-4ADD-8237-CAC0786B601B}"/>
              </a:ext>
            </a:extLst>
          </p:cNvPr>
          <p:cNvSpPr txBox="1"/>
          <p:nvPr/>
        </p:nvSpPr>
        <p:spPr>
          <a:xfrm>
            <a:off x="8051800" y="3134537"/>
            <a:ext cx="2514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>
                <a:solidFill>
                  <a:schemeClr val="bg1">
                    <a:lumMod val="85000"/>
                  </a:schemeClr>
                </a:solidFill>
                <a:latin typeface="Century Gothic" panose="020B0502020202020204" pitchFamily="34" charset="0"/>
              </a:rPr>
              <a:t>Maximum </a:t>
            </a:r>
            <a:r>
              <a:rPr lang="it-IT" sz="2400" dirty="0" err="1">
                <a:solidFill>
                  <a:schemeClr val="bg1">
                    <a:lumMod val="85000"/>
                  </a:schemeClr>
                </a:solidFill>
                <a:latin typeface="Century Gothic" panose="020B0502020202020204" pitchFamily="34" charset="0"/>
              </a:rPr>
              <a:t>flexibility</a:t>
            </a:r>
            <a:endParaRPr lang="it-IT" sz="2400" u="sng" dirty="0">
              <a:solidFill>
                <a:schemeClr val="bg1">
                  <a:lumMod val="8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8F6D9B69-607C-4EDF-B0C5-4F5A953D99AF}"/>
              </a:ext>
            </a:extLst>
          </p:cNvPr>
          <p:cNvSpPr txBox="1"/>
          <p:nvPr/>
        </p:nvSpPr>
        <p:spPr>
          <a:xfrm flipH="1">
            <a:off x="792029" y="4384272"/>
            <a:ext cx="86106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 err="1">
                <a:solidFill>
                  <a:srgbClr val="ED7D31"/>
                </a:solidFill>
                <a:latin typeface="Century Gothic" panose="020B0502020202020204" pitchFamily="34" charset="0"/>
              </a:rPr>
              <a:t>cuBLAS</a:t>
            </a:r>
            <a:r>
              <a:rPr lang="it-IT" sz="2800" dirty="0">
                <a:latin typeface="Century Gothic" panose="020B0502020202020204" pitchFamily="34" charset="0"/>
              </a:rPr>
              <a:t>: CUDA Basic Linear Algebra Subroutines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2400" dirty="0" err="1">
                <a:latin typeface="Century Gothic" panose="020B0502020202020204" pitchFamily="34" charset="0"/>
              </a:rPr>
              <a:t>cuSPARSE</a:t>
            </a:r>
            <a:r>
              <a:rPr lang="it-IT" sz="2400" dirty="0">
                <a:latin typeface="Century Gothic" panose="020B0502020202020204" pitchFamily="34" charset="0"/>
              </a:rPr>
              <a:t> for sparse </a:t>
            </a:r>
            <a:r>
              <a:rPr lang="it-IT" sz="2400" dirty="0" err="1">
                <a:latin typeface="Century Gothic" panose="020B0502020202020204" pitchFamily="34" charset="0"/>
              </a:rPr>
              <a:t>matrices</a:t>
            </a:r>
            <a:endParaRPr lang="it-IT" sz="2400" dirty="0">
              <a:latin typeface="Century Gothic" panose="020B0502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2400" dirty="0">
                <a:latin typeface="Century Gothic" panose="020B0502020202020204" pitchFamily="34" charset="0"/>
              </a:rPr>
              <a:t>support for </a:t>
            </a:r>
            <a:r>
              <a:rPr lang="it-IT" sz="2400" dirty="0" err="1">
                <a:latin typeface="Century Gothic" panose="020B0502020202020204" pitchFamily="34" charset="0"/>
              </a:rPr>
              <a:t>all</a:t>
            </a:r>
            <a:r>
              <a:rPr lang="it-IT" sz="2400" dirty="0">
                <a:latin typeface="Century Gothic" panose="020B0502020202020204" pitchFamily="34" charset="0"/>
              </a:rPr>
              <a:t> 152 standard BLAS </a:t>
            </a:r>
            <a:r>
              <a:rPr lang="it-IT" sz="2400" dirty="0" err="1">
                <a:latin typeface="Century Gothic" panose="020B0502020202020204" pitchFamily="34" charset="0"/>
              </a:rPr>
              <a:t>routines</a:t>
            </a:r>
            <a:endParaRPr lang="it-IT" sz="2400" dirty="0">
              <a:latin typeface="Century Gothic" panose="020B0502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2400" dirty="0">
                <a:latin typeface="Century Gothic" panose="020B0502020202020204" pitchFamily="34" charset="0"/>
              </a:rPr>
              <a:t>mixed and low </a:t>
            </a:r>
            <a:r>
              <a:rPr lang="it-IT" sz="2400" dirty="0" err="1">
                <a:latin typeface="Century Gothic" panose="020B0502020202020204" pitchFamily="34" charset="0"/>
              </a:rPr>
              <a:t>precision</a:t>
            </a:r>
            <a:r>
              <a:rPr lang="it-IT" sz="2400" dirty="0">
                <a:latin typeface="Century Gothic" panose="020B0502020202020204" pitchFamily="34" charset="0"/>
              </a:rPr>
              <a:t> support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2400" dirty="0">
                <a:latin typeface="Century Gothic" panose="020B0502020202020204" pitchFamily="34" charset="0"/>
              </a:rPr>
              <a:t>CUDA streams support</a:t>
            </a:r>
          </a:p>
        </p:txBody>
      </p:sp>
      <p:pic>
        <p:nvPicPr>
          <p:cNvPr id="12290" name="Picture 2" descr="TSM2: Optimizing Tall-and-Skinny Matrix- Matrix Multiplication on GPUs">
            <a:extLst>
              <a:ext uri="{FF2B5EF4-FFF2-40B4-BE49-F238E27FC236}">
                <a16:creationId xmlns:a16="http://schemas.microsoft.com/office/drawing/2014/main" id="{12D5602F-46C2-4FE3-93AF-B4B8C30D0C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7950" y="1813906"/>
            <a:ext cx="2692400" cy="2136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12024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ttangolo 22">
            <a:extLst>
              <a:ext uri="{FF2B5EF4-FFF2-40B4-BE49-F238E27FC236}">
                <a16:creationId xmlns:a16="http://schemas.microsoft.com/office/drawing/2014/main" id="{1049C7B8-21A6-A944-AA54-66532A62D9BE}"/>
              </a:ext>
            </a:extLst>
          </p:cNvPr>
          <p:cNvSpPr/>
          <p:nvPr/>
        </p:nvSpPr>
        <p:spPr>
          <a:xfrm>
            <a:off x="506153" y="509286"/>
            <a:ext cx="127321" cy="5847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FC88E915-A38C-4408-8675-CC8854B7B97E}"/>
              </a:ext>
            </a:extLst>
          </p:cNvPr>
          <p:cNvSpPr txBox="1"/>
          <p:nvPr/>
        </p:nvSpPr>
        <p:spPr>
          <a:xfrm>
            <a:off x="792029" y="357743"/>
            <a:ext cx="80657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How do I accelerate </a:t>
            </a:r>
            <a:r>
              <a:rPr lang="it-IT" sz="3200" b="1" dirty="0" err="1">
                <a:solidFill>
                  <a:schemeClr val="accent1"/>
                </a:solidFill>
                <a:latin typeface="Century Gothic" panose="020B0502020202020204" pitchFamily="34" charset="0"/>
              </a:rPr>
              <a:t>applications</a:t>
            </a:r>
            <a:r>
              <a:rPr lang="it-IT" sz="3200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?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00BD72E2-BB2D-47D1-8573-99BDC4AAD949}"/>
              </a:ext>
            </a:extLst>
          </p:cNvPr>
          <p:cNvSpPr/>
          <p:nvPr/>
        </p:nvSpPr>
        <p:spPr>
          <a:xfrm>
            <a:off x="1625600" y="1645225"/>
            <a:ext cx="2514600" cy="1282700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6E4F6AA9-17CD-4A32-BBFE-B07F61E573FB}"/>
              </a:ext>
            </a:extLst>
          </p:cNvPr>
          <p:cNvSpPr txBox="1"/>
          <p:nvPr/>
        </p:nvSpPr>
        <p:spPr>
          <a:xfrm>
            <a:off x="2027238" y="2021115"/>
            <a:ext cx="171450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2800" b="1" dirty="0">
                <a:solidFill>
                  <a:srgbClr val="ED7D31"/>
                </a:solidFill>
                <a:latin typeface="Century Gothic" panose="020B0502020202020204" pitchFamily="34" charset="0"/>
              </a:rPr>
              <a:t>Libraries</a:t>
            </a:r>
            <a:endParaRPr lang="it-IT" dirty="0">
              <a:solidFill>
                <a:srgbClr val="ED7D31"/>
              </a:solidFill>
              <a:latin typeface="Century Gothic" panose="020B0502020202020204" pitchFamily="34" charset="0"/>
            </a:endParaRPr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9D16D7FE-135B-4AC8-B5E8-1C2BE4E2D6A4}"/>
              </a:ext>
            </a:extLst>
          </p:cNvPr>
          <p:cNvSpPr/>
          <p:nvPr/>
        </p:nvSpPr>
        <p:spPr>
          <a:xfrm>
            <a:off x="4911725" y="1645225"/>
            <a:ext cx="2514600" cy="1282700"/>
          </a:xfrm>
          <a:prstGeom prst="rect">
            <a:avLst/>
          </a:prstGeom>
          <a:noFill/>
          <a:ln w="76200">
            <a:solidFill>
              <a:srgbClr val="A3D8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0B5AF27B-D1FA-4AD3-88F5-6E2A961D1ED7}"/>
              </a:ext>
            </a:extLst>
          </p:cNvPr>
          <p:cNvSpPr txBox="1"/>
          <p:nvPr/>
        </p:nvSpPr>
        <p:spPr>
          <a:xfrm>
            <a:off x="5159375" y="1997530"/>
            <a:ext cx="201930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2800" b="1" dirty="0" err="1">
                <a:solidFill>
                  <a:srgbClr val="F8CEB2"/>
                </a:solidFill>
                <a:latin typeface="Century Gothic" panose="020B0502020202020204" pitchFamily="34" charset="0"/>
              </a:rPr>
              <a:t>Directives</a:t>
            </a:r>
            <a:endParaRPr lang="it-IT" dirty="0">
              <a:solidFill>
                <a:srgbClr val="F8CEB2"/>
              </a:solidFill>
              <a:latin typeface="Century Gothic" panose="020B0502020202020204" pitchFamily="34" charset="0"/>
            </a:endParaRP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906D4AB7-53D5-4A41-81F8-20F168C24889}"/>
              </a:ext>
            </a:extLst>
          </p:cNvPr>
          <p:cNvSpPr/>
          <p:nvPr/>
        </p:nvSpPr>
        <p:spPr>
          <a:xfrm>
            <a:off x="8051800" y="1645225"/>
            <a:ext cx="2514600" cy="1282700"/>
          </a:xfrm>
          <a:prstGeom prst="rect">
            <a:avLst/>
          </a:prstGeom>
          <a:noFill/>
          <a:ln w="76200">
            <a:solidFill>
              <a:srgbClr val="A3D8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2DEE0E46-E2CF-4E57-A858-E05A5D6744CB}"/>
              </a:ext>
            </a:extLst>
          </p:cNvPr>
          <p:cNvSpPr txBox="1"/>
          <p:nvPr/>
        </p:nvSpPr>
        <p:spPr>
          <a:xfrm>
            <a:off x="8051800" y="1851837"/>
            <a:ext cx="2514600" cy="95410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2800" b="1" dirty="0">
                <a:solidFill>
                  <a:srgbClr val="F8CEB2"/>
                </a:solidFill>
                <a:latin typeface="Century Gothic" panose="020B0502020202020204" pitchFamily="34" charset="0"/>
              </a:rPr>
              <a:t>Programming </a:t>
            </a:r>
            <a:r>
              <a:rPr lang="it-IT" sz="2800" b="1" dirty="0" err="1">
                <a:solidFill>
                  <a:srgbClr val="F8CEB2"/>
                </a:solidFill>
                <a:latin typeface="Century Gothic" panose="020B0502020202020204" pitchFamily="34" charset="0"/>
              </a:rPr>
              <a:t>languages</a:t>
            </a:r>
            <a:endParaRPr lang="it-IT" dirty="0">
              <a:solidFill>
                <a:srgbClr val="F8CEB2"/>
              </a:solidFill>
              <a:latin typeface="Century Gothic" panose="020B0502020202020204" pitchFamily="34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1675D350-B563-4ED4-8DE3-64FEBA34ED34}"/>
              </a:ext>
            </a:extLst>
          </p:cNvPr>
          <p:cNvSpPr txBox="1"/>
          <p:nvPr/>
        </p:nvSpPr>
        <p:spPr>
          <a:xfrm>
            <a:off x="1625600" y="3099079"/>
            <a:ext cx="2514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>
                <a:latin typeface="Century Gothic" panose="020B0502020202020204" pitchFamily="34" charset="0"/>
              </a:rPr>
              <a:t>«Drop in» </a:t>
            </a:r>
            <a:r>
              <a:rPr lang="it-IT" sz="2400" dirty="0" err="1">
                <a:latin typeface="Century Gothic" panose="020B0502020202020204" pitchFamily="34" charset="0"/>
              </a:rPr>
              <a:t>accelerations</a:t>
            </a:r>
            <a:endParaRPr lang="it-IT" sz="2400" dirty="0">
              <a:latin typeface="Century Gothic" panose="020B0502020202020204" pitchFamily="34" charset="0"/>
            </a:endParaRP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4A0420F9-230C-424E-A13E-28E84D2B3E76}"/>
              </a:ext>
            </a:extLst>
          </p:cNvPr>
          <p:cNvSpPr txBox="1"/>
          <p:nvPr/>
        </p:nvSpPr>
        <p:spPr>
          <a:xfrm>
            <a:off x="4911725" y="3099079"/>
            <a:ext cx="2514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 err="1">
                <a:solidFill>
                  <a:schemeClr val="bg1">
                    <a:lumMod val="85000"/>
                  </a:schemeClr>
                </a:solidFill>
                <a:latin typeface="Century Gothic" panose="020B0502020202020204" pitchFamily="34" charset="0"/>
              </a:rPr>
              <a:t>Easily</a:t>
            </a:r>
            <a:r>
              <a:rPr lang="it-IT" sz="2400" dirty="0">
                <a:solidFill>
                  <a:schemeClr val="bg1">
                    <a:lumMod val="85000"/>
                  </a:schemeClr>
                </a:solidFill>
                <a:latin typeface="Century Gothic" panose="020B0502020202020204" pitchFamily="34" charset="0"/>
              </a:rPr>
              <a:t> accelerate </a:t>
            </a:r>
            <a:r>
              <a:rPr lang="it-IT" sz="2400" dirty="0" err="1">
                <a:solidFill>
                  <a:schemeClr val="bg1">
                    <a:lumMod val="85000"/>
                  </a:schemeClr>
                </a:solidFill>
                <a:latin typeface="Century Gothic" panose="020B0502020202020204" pitchFamily="34" charset="0"/>
              </a:rPr>
              <a:t>applications</a:t>
            </a:r>
            <a:endParaRPr lang="it-IT" sz="2400" dirty="0">
              <a:solidFill>
                <a:schemeClr val="bg1">
                  <a:lumMod val="8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96BE2BB8-73DF-4ADD-8237-CAC0786B601B}"/>
              </a:ext>
            </a:extLst>
          </p:cNvPr>
          <p:cNvSpPr txBox="1"/>
          <p:nvPr/>
        </p:nvSpPr>
        <p:spPr>
          <a:xfrm>
            <a:off x="8051800" y="3134537"/>
            <a:ext cx="2514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>
                <a:solidFill>
                  <a:schemeClr val="bg1">
                    <a:lumMod val="85000"/>
                  </a:schemeClr>
                </a:solidFill>
                <a:latin typeface="Century Gothic" panose="020B0502020202020204" pitchFamily="34" charset="0"/>
              </a:rPr>
              <a:t>Maximum </a:t>
            </a:r>
            <a:r>
              <a:rPr lang="it-IT" sz="2400" dirty="0" err="1">
                <a:solidFill>
                  <a:schemeClr val="bg1">
                    <a:lumMod val="85000"/>
                  </a:schemeClr>
                </a:solidFill>
                <a:latin typeface="Century Gothic" panose="020B0502020202020204" pitchFamily="34" charset="0"/>
              </a:rPr>
              <a:t>flexibility</a:t>
            </a:r>
            <a:endParaRPr lang="it-IT" sz="2400" u="sng" dirty="0">
              <a:solidFill>
                <a:schemeClr val="bg1">
                  <a:lumMod val="8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8F6D9B69-607C-4EDF-B0C5-4F5A953D99AF}"/>
              </a:ext>
            </a:extLst>
          </p:cNvPr>
          <p:cNvSpPr txBox="1"/>
          <p:nvPr/>
        </p:nvSpPr>
        <p:spPr>
          <a:xfrm flipH="1">
            <a:off x="792029" y="4348652"/>
            <a:ext cx="11145971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>
                <a:solidFill>
                  <a:srgbClr val="ED7D31"/>
                </a:solidFill>
                <a:latin typeface="Century Gothic" panose="020B0502020202020204" pitchFamily="34" charset="0"/>
              </a:rPr>
              <a:t>MAGMA</a:t>
            </a:r>
            <a:r>
              <a:rPr lang="it-IT" sz="2800" dirty="0">
                <a:latin typeface="Century Gothic" panose="020B0502020202020204" pitchFamily="34" charset="0"/>
              </a:rPr>
              <a:t>: Matrix Algebra for GPU and Multicore Architecture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i="1" dirty="0">
                <a:latin typeface="Century Gothic" panose="020B0502020202020204" pitchFamily="34" charset="0"/>
              </a:rPr>
              <a:t>hybrid approach</a:t>
            </a:r>
            <a:r>
              <a:rPr lang="en-US" sz="2400" dirty="0">
                <a:latin typeface="Century Gothic" panose="020B0502020202020204" pitchFamily="34" charset="0"/>
              </a:rPr>
              <a:t>: small non-parallelizable tasks are run on CPU, large and parallel ones on GPU, bounded with communication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Century Gothic" panose="020B0502020202020204" pitchFamily="34" charset="0"/>
              </a:rPr>
              <a:t>data dependencies among tasks used to properly </a:t>
            </a:r>
            <a:r>
              <a:rPr lang="en-US" sz="2400" i="1" dirty="0">
                <a:latin typeface="Century Gothic" panose="020B0502020202020204" pitchFamily="34" charset="0"/>
              </a:rPr>
              <a:t>scheduling tasks' execution </a:t>
            </a:r>
            <a:r>
              <a:rPr lang="en-US" sz="2400" dirty="0">
                <a:latin typeface="Century Gothic" panose="020B0502020202020204" pitchFamily="34" charset="0"/>
              </a:rPr>
              <a:t>over multicore and GPU hardware components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Century Gothic" panose="020B0502020202020204" pitchFamily="34" charset="0"/>
              </a:rPr>
              <a:t>built on top of </a:t>
            </a:r>
            <a:r>
              <a:rPr lang="en-US" sz="2400" i="1" dirty="0">
                <a:latin typeface="Century Gothic" panose="020B0502020202020204" pitchFamily="34" charset="0"/>
              </a:rPr>
              <a:t>CUDA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it-IT" sz="2400" dirty="0">
              <a:latin typeface="Century Gothic" panose="020B0502020202020204" pitchFamily="34" charset="0"/>
            </a:endParaRPr>
          </a:p>
        </p:txBody>
      </p:sp>
      <p:pic>
        <p:nvPicPr>
          <p:cNvPr id="11266" name="Picture 2" descr="MAGMA | NVIDIA Developer">
            <a:extLst>
              <a:ext uri="{FF2B5EF4-FFF2-40B4-BE49-F238E27FC236}">
                <a16:creationId xmlns:a16="http://schemas.microsoft.com/office/drawing/2014/main" id="{8FB03FE3-4993-4582-A3CE-B93BC1DD27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0325" y="1943836"/>
            <a:ext cx="2847975" cy="1822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12343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ttangolo 22">
            <a:extLst>
              <a:ext uri="{FF2B5EF4-FFF2-40B4-BE49-F238E27FC236}">
                <a16:creationId xmlns:a16="http://schemas.microsoft.com/office/drawing/2014/main" id="{1049C7B8-21A6-A944-AA54-66532A62D9BE}"/>
              </a:ext>
            </a:extLst>
          </p:cNvPr>
          <p:cNvSpPr/>
          <p:nvPr/>
        </p:nvSpPr>
        <p:spPr>
          <a:xfrm>
            <a:off x="506153" y="509286"/>
            <a:ext cx="127321" cy="5847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FC88E915-A38C-4408-8675-CC8854B7B97E}"/>
              </a:ext>
            </a:extLst>
          </p:cNvPr>
          <p:cNvSpPr txBox="1"/>
          <p:nvPr/>
        </p:nvSpPr>
        <p:spPr>
          <a:xfrm>
            <a:off x="792029" y="357743"/>
            <a:ext cx="80657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How do I accelerate </a:t>
            </a:r>
            <a:r>
              <a:rPr lang="it-IT" sz="3200" b="1" dirty="0" err="1">
                <a:solidFill>
                  <a:schemeClr val="accent1"/>
                </a:solidFill>
                <a:latin typeface="Century Gothic" panose="020B0502020202020204" pitchFamily="34" charset="0"/>
              </a:rPr>
              <a:t>applications</a:t>
            </a:r>
            <a:r>
              <a:rPr lang="it-IT" sz="3200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?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00BD72E2-BB2D-47D1-8573-99BDC4AAD949}"/>
              </a:ext>
            </a:extLst>
          </p:cNvPr>
          <p:cNvSpPr/>
          <p:nvPr/>
        </p:nvSpPr>
        <p:spPr>
          <a:xfrm>
            <a:off x="1625600" y="1645225"/>
            <a:ext cx="2514600" cy="1282700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6E4F6AA9-17CD-4A32-BBFE-B07F61E573FB}"/>
              </a:ext>
            </a:extLst>
          </p:cNvPr>
          <p:cNvSpPr txBox="1"/>
          <p:nvPr/>
        </p:nvSpPr>
        <p:spPr>
          <a:xfrm>
            <a:off x="2027238" y="2021115"/>
            <a:ext cx="171450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2800" b="1" dirty="0">
                <a:solidFill>
                  <a:srgbClr val="ED7D31"/>
                </a:solidFill>
                <a:latin typeface="Century Gothic" panose="020B0502020202020204" pitchFamily="34" charset="0"/>
              </a:rPr>
              <a:t>Libraries</a:t>
            </a:r>
            <a:endParaRPr lang="it-IT" dirty="0">
              <a:solidFill>
                <a:srgbClr val="ED7D31"/>
              </a:solidFill>
              <a:latin typeface="Century Gothic" panose="020B0502020202020204" pitchFamily="34" charset="0"/>
            </a:endParaRPr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9D16D7FE-135B-4AC8-B5E8-1C2BE4E2D6A4}"/>
              </a:ext>
            </a:extLst>
          </p:cNvPr>
          <p:cNvSpPr/>
          <p:nvPr/>
        </p:nvSpPr>
        <p:spPr>
          <a:xfrm>
            <a:off x="4911725" y="1645225"/>
            <a:ext cx="2514600" cy="1282700"/>
          </a:xfrm>
          <a:prstGeom prst="rect">
            <a:avLst/>
          </a:prstGeom>
          <a:noFill/>
          <a:ln w="76200">
            <a:solidFill>
              <a:srgbClr val="A3D8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0B5AF27B-D1FA-4AD3-88F5-6E2A961D1ED7}"/>
              </a:ext>
            </a:extLst>
          </p:cNvPr>
          <p:cNvSpPr txBox="1"/>
          <p:nvPr/>
        </p:nvSpPr>
        <p:spPr>
          <a:xfrm>
            <a:off x="5159375" y="1997530"/>
            <a:ext cx="201930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2800" b="1" dirty="0" err="1">
                <a:solidFill>
                  <a:srgbClr val="F8CEB2"/>
                </a:solidFill>
                <a:latin typeface="Century Gothic" panose="020B0502020202020204" pitchFamily="34" charset="0"/>
              </a:rPr>
              <a:t>Directives</a:t>
            </a:r>
            <a:endParaRPr lang="it-IT" dirty="0">
              <a:solidFill>
                <a:srgbClr val="F8CEB2"/>
              </a:solidFill>
              <a:latin typeface="Century Gothic" panose="020B0502020202020204" pitchFamily="34" charset="0"/>
            </a:endParaRP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906D4AB7-53D5-4A41-81F8-20F168C24889}"/>
              </a:ext>
            </a:extLst>
          </p:cNvPr>
          <p:cNvSpPr/>
          <p:nvPr/>
        </p:nvSpPr>
        <p:spPr>
          <a:xfrm>
            <a:off x="8051800" y="1645225"/>
            <a:ext cx="2514600" cy="1282700"/>
          </a:xfrm>
          <a:prstGeom prst="rect">
            <a:avLst/>
          </a:prstGeom>
          <a:noFill/>
          <a:ln w="76200">
            <a:solidFill>
              <a:srgbClr val="A3D8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2DEE0E46-E2CF-4E57-A858-E05A5D6744CB}"/>
              </a:ext>
            </a:extLst>
          </p:cNvPr>
          <p:cNvSpPr txBox="1"/>
          <p:nvPr/>
        </p:nvSpPr>
        <p:spPr>
          <a:xfrm>
            <a:off x="8051800" y="1851837"/>
            <a:ext cx="2514600" cy="95410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2800" b="1" dirty="0">
                <a:solidFill>
                  <a:srgbClr val="F8CEB2"/>
                </a:solidFill>
                <a:latin typeface="Century Gothic" panose="020B0502020202020204" pitchFamily="34" charset="0"/>
              </a:rPr>
              <a:t>Programming </a:t>
            </a:r>
            <a:r>
              <a:rPr lang="it-IT" sz="2800" b="1" dirty="0" err="1">
                <a:solidFill>
                  <a:srgbClr val="F8CEB2"/>
                </a:solidFill>
                <a:latin typeface="Century Gothic" panose="020B0502020202020204" pitchFamily="34" charset="0"/>
              </a:rPr>
              <a:t>languages</a:t>
            </a:r>
            <a:endParaRPr lang="it-IT" dirty="0">
              <a:solidFill>
                <a:srgbClr val="F8CEB2"/>
              </a:solidFill>
              <a:latin typeface="Century Gothic" panose="020B0502020202020204" pitchFamily="34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1675D350-B563-4ED4-8DE3-64FEBA34ED34}"/>
              </a:ext>
            </a:extLst>
          </p:cNvPr>
          <p:cNvSpPr txBox="1"/>
          <p:nvPr/>
        </p:nvSpPr>
        <p:spPr>
          <a:xfrm>
            <a:off x="1625600" y="3099079"/>
            <a:ext cx="2514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>
                <a:latin typeface="Century Gothic" panose="020B0502020202020204" pitchFamily="34" charset="0"/>
              </a:rPr>
              <a:t>«Drop in» </a:t>
            </a:r>
            <a:r>
              <a:rPr lang="it-IT" sz="2400" dirty="0" err="1">
                <a:latin typeface="Century Gothic" panose="020B0502020202020204" pitchFamily="34" charset="0"/>
              </a:rPr>
              <a:t>accelerations</a:t>
            </a:r>
            <a:endParaRPr lang="it-IT" sz="2400" dirty="0">
              <a:latin typeface="Century Gothic" panose="020B0502020202020204" pitchFamily="34" charset="0"/>
            </a:endParaRP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4A0420F9-230C-424E-A13E-28E84D2B3E76}"/>
              </a:ext>
            </a:extLst>
          </p:cNvPr>
          <p:cNvSpPr txBox="1"/>
          <p:nvPr/>
        </p:nvSpPr>
        <p:spPr>
          <a:xfrm>
            <a:off x="4911725" y="3099079"/>
            <a:ext cx="2514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 err="1">
                <a:solidFill>
                  <a:schemeClr val="bg1">
                    <a:lumMod val="85000"/>
                  </a:schemeClr>
                </a:solidFill>
                <a:latin typeface="Century Gothic" panose="020B0502020202020204" pitchFamily="34" charset="0"/>
              </a:rPr>
              <a:t>Easily</a:t>
            </a:r>
            <a:r>
              <a:rPr lang="it-IT" sz="2400" dirty="0">
                <a:solidFill>
                  <a:schemeClr val="bg1">
                    <a:lumMod val="85000"/>
                  </a:schemeClr>
                </a:solidFill>
                <a:latin typeface="Century Gothic" panose="020B0502020202020204" pitchFamily="34" charset="0"/>
              </a:rPr>
              <a:t> accelerate </a:t>
            </a:r>
            <a:r>
              <a:rPr lang="it-IT" sz="2400" dirty="0" err="1">
                <a:solidFill>
                  <a:schemeClr val="bg1">
                    <a:lumMod val="85000"/>
                  </a:schemeClr>
                </a:solidFill>
                <a:latin typeface="Century Gothic" panose="020B0502020202020204" pitchFamily="34" charset="0"/>
              </a:rPr>
              <a:t>applications</a:t>
            </a:r>
            <a:endParaRPr lang="it-IT" sz="2400" dirty="0">
              <a:solidFill>
                <a:schemeClr val="bg1">
                  <a:lumMod val="8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96BE2BB8-73DF-4ADD-8237-CAC0786B601B}"/>
              </a:ext>
            </a:extLst>
          </p:cNvPr>
          <p:cNvSpPr txBox="1"/>
          <p:nvPr/>
        </p:nvSpPr>
        <p:spPr>
          <a:xfrm>
            <a:off x="8051800" y="3134537"/>
            <a:ext cx="2514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>
                <a:solidFill>
                  <a:schemeClr val="bg1">
                    <a:lumMod val="85000"/>
                  </a:schemeClr>
                </a:solidFill>
                <a:latin typeface="Century Gothic" panose="020B0502020202020204" pitchFamily="34" charset="0"/>
              </a:rPr>
              <a:t>Maximum </a:t>
            </a:r>
            <a:r>
              <a:rPr lang="it-IT" sz="2400" dirty="0" err="1">
                <a:solidFill>
                  <a:schemeClr val="bg1">
                    <a:lumMod val="85000"/>
                  </a:schemeClr>
                </a:solidFill>
                <a:latin typeface="Century Gothic" panose="020B0502020202020204" pitchFamily="34" charset="0"/>
              </a:rPr>
              <a:t>flexibility</a:t>
            </a:r>
            <a:endParaRPr lang="it-IT" sz="2400" u="sng" dirty="0">
              <a:solidFill>
                <a:schemeClr val="bg1">
                  <a:lumMod val="8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8F6D9B69-607C-4EDF-B0C5-4F5A953D99AF}"/>
              </a:ext>
            </a:extLst>
          </p:cNvPr>
          <p:cNvSpPr txBox="1"/>
          <p:nvPr/>
        </p:nvSpPr>
        <p:spPr>
          <a:xfrm flipH="1">
            <a:off x="792029" y="4361352"/>
            <a:ext cx="11145971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>
                <a:solidFill>
                  <a:srgbClr val="ED7D31"/>
                </a:solidFill>
                <a:latin typeface="Century Gothic" panose="020B0502020202020204" pitchFamily="34" charset="0"/>
              </a:rPr>
              <a:t>SLATE</a:t>
            </a:r>
            <a:r>
              <a:rPr lang="it-IT" sz="2800" dirty="0">
                <a:latin typeface="Century Gothic" panose="020B0502020202020204" pitchFamily="34" charset="0"/>
              </a:rPr>
              <a:t>: Software for Linear Algebra Targeting </a:t>
            </a:r>
            <a:r>
              <a:rPr lang="it-IT" sz="2800" dirty="0" err="1">
                <a:latin typeface="Century Gothic" panose="020B0502020202020204" pitchFamily="34" charset="0"/>
              </a:rPr>
              <a:t>Exascale</a:t>
            </a:r>
            <a:endParaRPr lang="it-IT" sz="2800" dirty="0">
              <a:latin typeface="Century Gothic" panose="020B0502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Century Gothic" panose="020B0502020202020204" pitchFamily="34" charset="0"/>
              </a:rPr>
              <a:t>based on </a:t>
            </a:r>
            <a:r>
              <a:rPr lang="en-US" sz="2400" i="1" dirty="0">
                <a:latin typeface="Century Gothic" panose="020B0502020202020204" pitchFamily="34" charset="0"/>
              </a:rPr>
              <a:t>tile layout </a:t>
            </a:r>
            <a:r>
              <a:rPr lang="en-US" sz="2400" dirty="0">
                <a:latin typeface="Century Gothic" panose="020B0502020202020204" pitchFamily="34" charset="0"/>
              </a:rPr>
              <a:t>and tile algorithms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i="1" dirty="0">
                <a:latin typeface="Century Gothic" panose="020B0502020202020204" pitchFamily="34" charset="0"/>
              </a:rPr>
              <a:t>flexible</a:t>
            </a:r>
            <a:r>
              <a:rPr lang="en-US" sz="2400" dirty="0">
                <a:latin typeface="Century Gothic" panose="020B0502020202020204" pitchFamily="34" charset="0"/>
              </a:rPr>
              <a:t>: not-uniform size blocks, </a:t>
            </a:r>
            <a:r>
              <a:rPr lang="en-US" sz="2400" dirty="0" err="1">
                <a:latin typeface="Century Gothic" panose="020B0502020202020204" pitchFamily="34" charset="0"/>
              </a:rPr>
              <a:t>arbitraty</a:t>
            </a:r>
            <a:r>
              <a:rPr lang="en-US" sz="2400" dirty="0">
                <a:latin typeface="Century Gothic" panose="020B0502020202020204" pitchFamily="34" charset="0"/>
              </a:rPr>
              <a:t> matrix distribution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i="1" dirty="0">
                <a:latin typeface="Century Gothic" panose="020B0502020202020204" pitchFamily="34" charset="0"/>
              </a:rPr>
              <a:t>standard based</a:t>
            </a:r>
            <a:r>
              <a:rPr lang="en-US" sz="2400" dirty="0">
                <a:latin typeface="Century Gothic" panose="020B0502020202020204" pitchFamily="34" charset="0"/>
              </a:rPr>
              <a:t>: MPI, OpenMP, GPU support with </a:t>
            </a:r>
            <a:r>
              <a:rPr lang="en-US" sz="2400" dirty="0" err="1">
                <a:latin typeface="Century Gothic" panose="020B0502020202020204" pitchFamily="34" charset="0"/>
              </a:rPr>
              <a:t>cuBLAS</a:t>
            </a:r>
            <a:endParaRPr lang="en-US" sz="2400" dirty="0">
              <a:latin typeface="Century Gothic" panose="020B0502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i="1" dirty="0">
                <a:latin typeface="Century Gothic" panose="020B0502020202020204" pitchFamily="34" charset="0"/>
              </a:rPr>
              <a:t>task-based parallelism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it-IT" sz="2400" dirty="0">
              <a:latin typeface="Century Gothic" panose="020B0502020202020204" pitchFamily="34" charset="0"/>
            </a:endParaRPr>
          </a:p>
        </p:txBody>
      </p:sp>
      <p:pic>
        <p:nvPicPr>
          <p:cNvPr id="11268" name="Picture 4" descr="SLATE: Main Page">
            <a:extLst>
              <a:ext uri="{FF2B5EF4-FFF2-40B4-BE49-F238E27FC236}">
                <a16:creationId xmlns:a16="http://schemas.microsoft.com/office/drawing/2014/main" id="{716A2A44-1C9E-4E36-9A32-BDEE775553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06" r="33815"/>
          <a:stretch/>
        </p:blipFill>
        <p:spPr bwMode="auto">
          <a:xfrm>
            <a:off x="5111590" y="1146892"/>
            <a:ext cx="2680020" cy="128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07D24178-B14D-4F1D-82B1-0C04E06D40A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730"/>
          <a:stretch/>
        </p:blipFill>
        <p:spPr>
          <a:xfrm>
            <a:off x="8550571" y="1886392"/>
            <a:ext cx="3228382" cy="3256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2783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ttangolo 22">
            <a:extLst>
              <a:ext uri="{FF2B5EF4-FFF2-40B4-BE49-F238E27FC236}">
                <a16:creationId xmlns:a16="http://schemas.microsoft.com/office/drawing/2014/main" id="{1049C7B8-21A6-A944-AA54-66532A62D9BE}"/>
              </a:ext>
            </a:extLst>
          </p:cNvPr>
          <p:cNvSpPr/>
          <p:nvPr/>
        </p:nvSpPr>
        <p:spPr>
          <a:xfrm>
            <a:off x="506153" y="509286"/>
            <a:ext cx="127321" cy="5847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FC88E915-A38C-4408-8675-CC8854B7B97E}"/>
              </a:ext>
            </a:extLst>
          </p:cNvPr>
          <p:cNvSpPr txBox="1"/>
          <p:nvPr/>
        </p:nvSpPr>
        <p:spPr>
          <a:xfrm>
            <a:off x="792029" y="357743"/>
            <a:ext cx="80657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How do I accelerate </a:t>
            </a:r>
            <a:r>
              <a:rPr lang="it-IT" sz="3200" b="1" dirty="0" err="1">
                <a:solidFill>
                  <a:schemeClr val="accent1"/>
                </a:solidFill>
                <a:latin typeface="Century Gothic" panose="020B0502020202020204" pitchFamily="34" charset="0"/>
              </a:rPr>
              <a:t>applications</a:t>
            </a:r>
            <a:r>
              <a:rPr lang="it-IT" sz="3200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?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00BD72E2-BB2D-47D1-8573-99BDC4AAD949}"/>
              </a:ext>
            </a:extLst>
          </p:cNvPr>
          <p:cNvSpPr/>
          <p:nvPr/>
        </p:nvSpPr>
        <p:spPr>
          <a:xfrm>
            <a:off x="1625600" y="1645225"/>
            <a:ext cx="2514600" cy="1282700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6E4F6AA9-17CD-4A32-BBFE-B07F61E573FB}"/>
              </a:ext>
            </a:extLst>
          </p:cNvPr>
          <p:cNvSpPr txBox="1"/>
          <p:nvPr/>
        </p:nvSpPr>
        <p:spPr>
          <a:xfrm>
            <a:off x="2027238" y="2021115"/>
            <a:ext cx="171450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2800" b="1" dirty="0">
                <a:solidFill>
                  <a:srgbClr val="ED7D31"/>
                </a:solidFill>
                <a:latin typeface="Century Gothic" panose="020B0502020202020204" pitchFamily="34" charset="0"/>
              </a:rPr>
              <a:t>Libraries</a:t>
            </a:r>
            <a:endParaRPr lang="it-IT" dirty="0">
              <a:solidFill>
                <a:srgbClr val="ED7D31"/>
              </a:solidFill>
              <a:latin typeface="Century Gothic" panose="020B0502020202020204" pitchFamily="34" charset="0"/>
            </a:endParaRPr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9D16D7FE-135B-4AC8-B5E8-1C2BE4E2D6A4}"/>
              </a:ext>
            </a:extLst>
          </p:cNvPr>
          <p:cNvSpPr/>
          <p:nvPr/>
        </p:nvSpPr>
        <p:spPr>
          <a:xfrm>
            <a:off x="4911725" y="1645225"/>
            <a:ext cx="2514600" cy="1282700"/>
          </a:xfrm>
          <a:prstGeom prst="rect">
            <a:avLst/>
          </a:prstGeom>
          <a:noFill/>
          <a:ln w="76200">
            <a:solidFill>
              <a:srgbClr val="A3D8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0B5AF27B-D1FA-4AD3-88F5-6E2A961D1ED7}"/>
              </a:ext>
            </a:extLst>
          </p:cNvPr>
          <p:cNvSpPr txBox="1"/>
          <p:nvPr/>
        </p:nvSpPr>
        <p:spPr>
          <a:xfrm>
            <a:off x="5159375" y="1997530"/>
            <a:ext cx="201930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2800" b="1" dirty="0" err="1">
                <a:solidFill>
                  <a:srgbClr val="F8CEB2"/>
                </a:solidFill>
                <a:latin typeface="Century Gothic" panose="020B0502020202020204" pitchFamily="34" charset="0"/>
              </a:rPr>
              <a:t>Directives</a:t>
            </a:r>
            <a:endParaRPr lang="it-IT" dirty="0">
              <a:solidFill>
                <a:srgbClr val="F8CEB2"/>
              </a:solidFill>
              <a:latin typeface="Century Gothic" panose="020B0502020202020204" pitchFamily="34" charset="0"/>
            </a:endParaRP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906D4AB7-53D5-4A41-81F8-20F168C24889}"/>
              </a:ext>
            </a:extLst>
          </p:cNvPr>
          <p:cNvSpPr/>
          <p:nvPr/>
        </p:nvSpPr>
        <p:spPr>
          <a:xfrm>
            <a:off x="8051800" y="1645225"/>
            <a:ext cx="2514600" cy="1282700"/>
          </a:xfrm>
          <a:prstGeom prst="rect">
            <a:avLst/>
          </a:prstGeom>
          <a:noFill/>
          <a:ln w="76200">
            <a:solidFill>
              <a:srgbClr val="A3D8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2DEE0E46-E2CF-4E57-A858-E05A5D6744CB}"/>
              </a:ext>
            </a:extLst>
          </p:cNvPr>
          <p:cNvSpPr txBox="1"/>
          <p:nvPr/>
        </p:nvSpPr>
        <p:spPr>
          <a:xfrm>
            <a:off x="8051800" y="1851837"/>
            <a:ext cx="2514600" cy="95410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2800" b="1" dirty="0">
                <a:solidFill>
                  <a:srgbClr val="F8CEB2"/>
                </a:solidFill>
                <a:latin typeface="Century Gothic" panose="020B0502020202020204" pitchFamily="34" charset="0"/>
              </a:rPr>
              <a:t>Programming </a:t>
            </a:r>
            <a:r>
              <a:rPr lang="it-IT" sz="2800" b="1" dirty="0" err="1">
                <a:solidFill>
                  <a:srgbClr val="F8CEB2"/>
                </a:solidFill>
                <a:latin typeface="Century Gothic" panose="020B0502020202020204" pitchFamily="34" charset="0"/>
              </a:rPr>
              <a:t>languages</a:t>
            </a:r>
            <a:endParaRPr lang="it-IT" dirty="0">
              <a:solidFill>
                <a:srgbClr val="F8CEB2"/>
              </a:solidFill>
              <a:latin typeface="Century Gothic" panose="020B0502020202020204" pitchFamily="34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1675D350-B563-4ED4-8DE3-64FEBA34ED34}"/>
              </a:ext>
            </a:extLst>
          </p:cNvPr>
          <p:cNvSpPr txBox="1"/>
          <p:nvPr/>
        </p:nvSpPr>
        <p:spPr>
          <a:xfrm>
            <a:off x="1625600" y="3099079"/>
            <a:ext cx="2514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>
                <a:latin typeface="Century Gothic" panose="020B0502020202020204" pitchFamily="34" charset="0"/>
              </a:rPr>
              <a:t>«Drop in» </a:t>
            </a:r>
            <a:r>
              <a:rPr lang="it-IT" sz="2400" dirty="0" err="1">
                <a:latin typeface="Century Gothic" panose="020B0502020202020204" pitchFamily="34" charset="0"/>
              </a:rPr>
              <a:t>accelerations</a:t>
            </a:r>
            <a:endParaRPr lang="it-IT" sz="2400" dirty="0">
              <a:latin typeface="Century Gothic" panose="020B0502020202020204" pitchFamily="34" charset="0"/>
            </a:endParaRP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4A0420F9-230C-424E-A13E-28E84D2B3E76}"/>
              </a:ext>
            </a:extLst>
          </p:cNvPr>
          <p:cNvSpPr txBox="1"/>
          <p:nvPr/>
        </p:nvSpPr>
        <p:spPr>
          <a:xfrm>
            <a:off x="4911725" y="3099079"/>
            <a:ext cx="2514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 err="1">
                <a:solidFill>
                  <a:schemeClr val="bg1">
                    <a:lumMod val="85000"/>
                  </a:schemeClr>
                </a:solidFill>
                <a:latin typeface="Century Gothic" panose="020B0502020202020204" pitchFamily="34" charset="0"/>
              </a:rPr>
              <a:t>Easily</a:t>
            </a:r>
            <a:r>
              <a:rPr lang="it-IT" sz="2400" dirty="0">
                <a:solidFill>
                  <a:schemeClr val="bg1">
                    <a:lumMod val="85000"/>
                  </a:schemeClr>
                </a:solidFill>
                <a:latin typeface="Century Gothic" panose="020B0502020202020204" pitchFamily="34" charset="0"/>
              </a:rPr>
              <a:t> accelerate </a:t>
            </a:r>
            <a:r>
              <a:rPr lang="it-IT" sz="2400" dirty="0" err="1">
                <a:solidFill>
                  <a:schemeClr val="bg1">
                    <a:lumMod val="85000"/>
                  </a:schemeClr>
                </a:solidFill>
                <a:latin typeface="Century Gothic" panose="020B0502020202020204" pitchFamily="34" charset="0"/>
              </a:rPr>
              <a:t>applications</a:t>
            </a:r>
            <a:endParaRPr lang="it-IT" sz="2400" dirty="0">
              <a:solidFill>
                <a:schemeClr val="bg1">
                  <a:lumMod val="8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96BE2BB8-73DF-4ADD-8237-CAC0786B601B}"/>
              </a:ext>
            </a:extLst>
          </p:cNvPr>
          <p:cNvSpPr txBox="1"/>
          <p:nvPr/>
        </p:nvSpPr>
        <p:spPr>
          <a:xfrm>
            <a:off x="8051800" y="3134537"/>
            <a:ext cx="2514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>
                <a:solidFill>
                  <a:schemeClr val="bg1">
                    <a:lumMod val="85000"/>
                  </a:schemeClr>
                </a:solidFill>
                <a:latin typeface="Century Gothic" panose="020B0502020202020204" pitchFamily="34" charset="0"/>
              </a:rPr>
              <a:t>Maximum </a:t>
            </a:r>
            <a:r>
              <a:rPr lang="it-IT" sz="2400" dirty="0" err="1">
                <a:solidFill>
                  <a:schemeClr val="bg1">
                    <a:lumMod val="85000"/>
                  </a:schemeClr>
                </a:solidFill>
                <a:latin typeface="Century Gothic" panose="020B0502020202020204" pitchFamily="34" charset="0"/>
              </a:rPr>
              <a:t>flexibility</a:t>
            </a:r>
            <a:endParaRPr lang="it-IT" sz="2400" u="sng" dirty="0">
              <a:solidFill>
                <a:schemeClr val="bg1">
                  <a:lumMod val="85000"/>
                </a:schemeClr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19" name="Gruppo 18">
            <a:extLst>
              <a:ext uri="{FF2B5EF4-FFF2-40B4-BE49-F238E27FC236}">
                <a16:creationId xmlns:a16="http://schemas.microsoft.com/office/drawing/2014/main" id="{69BFB35B-0048-404C-B3ED-B22C9F70A9B9}"/>
              </a:ext>
            </a:extLst>
          </p:cNvPr>
          <p:cNvGrpSpPr/>
          <p:nvPr/>
        </p:nvGrpSpPr>
        <p:grpSpPr>
          <a:xfrm>
            <a:off x="2079300" y="1257300"/>
            <a:ext cx="7995600" cy="5351550"/>
            <a:chOff x="555300" y="1071546"/>
            <a:chExt cx="8033400" cy="5021246"/>
          </a:xfrm>
        </p:grpSpPr>
        <p:grpSp>
          <p:nvGrpSpPr>
            <p:cNvPr id="20" name="Gruppo 19">
              <a:extLst>
                <a:ext uri="{FF2B5EF4-FFF2-40B4-BE49-F238E27FC236}">
                  <a16:creationId xmlns:a16="http://schemas.microsoft.com/office/drawing/2014/main" id="{296A8E8B-315E-46FC-8B48-22049FB133F7}"/>
                </a:ext>
              </a:extLst>
            </p:cNvPr>
            <p:cNvGrpSpPr/>
            <p:nvPr/>
          </p:nvGrpSpPr>
          <p:grpSpPr>
            <a:xfrm>
              <a:off x="555300" y="1071546"/>
              <a:ext cx="1945440" cy="1560240"/>
              <a:chOff x="555300" y="1055606"/>
              <a:chExt cx="1945440" cy="1560240"/>
            </a:xfrm>
          </p:grpSpPr>
          <p:sp>
            <p:nvSpPr>
              <p:cNvPr id="71" name="CustomShape 4">
                <a:extLst>
                  <a:ext uri="{FF2B5EF4-FFF2-40B4-BE49-F238E27FC236}">
                    <a16:creationId xmlns:a16="http://schemas.microsoft.com/office/drawing/2014/main" id="{137002D6-FEB8-497F-9EAB-A5B71E6021D9}"/>
                  </a:ext>
                </a:extLst>
              </p:cNvPr>
              <p:cNvSpPr/>
              <p:nvPr/>
            </p:nvSpPr>
            <p:spPr>
              <a:xfrm>
                <a:off x="555300" y="1055606"/>
                <a:ext cx="1945440" cy="1560240"/>
              </a:xfrm>
              <a:prstGeom prst="roundRect">
                <a:avLst>
                  <a:gd name="adj" fmla="val 7396"/>
                </a:avLst>
              </a:prstGeom>
              <a:solidFill>
                <a:schemeClr val="bg1"/>
              </a:solidFill>
              <a:ln w="12600">
                <a:solidFill>
                  <a:srgbClr val="EEECE1"/>
                </a:solidFill>
                <a:round/>
              </a:ln>
              <a:effectLst>
                <a:outerShdw blurRad="76200" dist="38100" dir="2700000" sx="101000" sy="101000" algn="tl" rotWithShape="0">
                  <a:srgbClr val="000000">
                    <a:alpha val="54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72" name="CustomShape 13">
                <a:extLst>
                  <a:ext uri="{FF2B5EF4-FFF2-40B4-BE49-F238E27FC236}">
                    <a16:creationId xmlns:a16="http://schemas.microsoft.com/office/drawing/2014/main" id="{0986F96C-049A-4F7D-BBD2-99EAB0F2A2AE}"/>
                  </a:ext>
                </a:extLst>
              </p:cNvPr>
              <p:cNvSpPr/>
              <p:nvPr/>
            </p:nvSpPr>
            <p:spPr>
              <a:xfrm>
                <a:off x="761220" y="2283926"/>
                <a:ext cx="1533600" cy="31104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anchor="ctr"/>
              <a:lstStyle/>
              <a:p>
                <a:pPr algn="ctr">
                  <a:lnSpc>
                    <a:spcPct val="90000"/>
                  </a:lnSpc>
                </a:pPr>
                <a:r>
                  <a:rPr lang="it-IT" sz="1600" b="0" strike="noStrike" spc="-1" dirty="0">
                    <a:solidFill>
                      <a:srgbClr val="404040"/>
                    </a:solidFill>
                    <a:latin typeface="Trebuchet MS"/>
                  </a:rPr>
                  <a:t>NVIDIA cuBLAS</a:t>
                </a:r>
                <a:endParaRPr lang="it-IT" sz="1600" b="0" strike="noStrike" spc="-1" dirty="0">
                  <a:latin typeface="Arial"/>
                </a:endParaRPr>
              </a:p>
            </p:txBody>
          </p:sp>
          <p:pic>
            <p:nvPicPr>
              <p:cNvPr id="73" name="Picture 8">
                <a:extLst>
                  <a:ext uri="{FF2B5EF4-FFF2-40B4-BE49-F238E27FC236}">
                    <a16:creationId xmlns:a16="http://schemas.microsoft.com/office/drawing/2014/main" id="{5878567E-EA57-43A0-8860-D70E35631AD7}"/>
                  </a:ext>
                </a:extLst>
              </p:cNvPr>
              <p:cNvPicPr/>
              <p:nvPr/>
            </p:nvPicPr>
            <p:blipFill>
              <a:blip r:embed="rId3"/>
              <a:stretch/>
            </p:blipFill>
            <p:spPr>
              <a:xfrm>
                <a:off x="728100" y="1110686"/>
                <a:ext cx="1592280" cy="1206360"/>
              </a:xfrm>
              <a:prstGeom prst="rect">
                <a:avLst/>
              </a:prstGeom>
              <a:ln>
                <a:noFill/>
              </a:ln>
            </p:spPr>
          </p:pic>
        </p:grpSp>
        <p:grpSp>
          <p:nvGrpSpPr>
            <p:cNvPr id="21" name="Gruppo 20">
              <a:extLst>
                <a:ext uri="{FF2B5EF4-FFF2-40B4-BE49-F238E27FC236}">
                  <a16:creationId xmlns:a16="http://schemas.microsoft.com/office/drawing/2014/main" id="{CC3163EB-E20B-48AA-A28D-4FD2B131013F}"/>
                </a:ext>
              </a:extLst>
            </p:cNvPr>
            <p:cNvGrpSpPr/>
            <p:nvPr/>
          </p:nvGrpSpPr>
          <p:grpSpPr>
            <a:xfrm>
              <a:off x="2584620" y="1071546"/>
              <a:ext cx="1945440" cy="1560240"/>
              <a:chOff x="2584620" y="1055606"/>
              <a:chExt cx="1945440" cy="1560240"/>
            </a:xfrm>
          </p:grpSpPr>
          <p:sp>
            <p:nvSpPr>
              <p:cNvPr id="68" name="CustomShape 15">
                <a:extLst>
                  <a:ext uri="{FF2B5EF4-FFF2-40B4-BE49-F238E27FC236}">
                    <a16:creationId xmlns:a16="http://schemas.microsoft.com/office/drawing/2014/main" id="{B3B4145F-E2BE-4998-9B8C-F05DBCC5F33A}"/>
                  </a:ext>
                </a:extLst>
              </p:cNvPr>
              <p:cNvSpPr/>
              <p:nvPr/>
            </p:nvSpPr>
            <p:spPr>
              <a:xfrm>
                <a:off x="2584620" y="1055606"/>
                <a:ext cx="1945440" cy="1560240"/>
              </a:xfrm>
              <a:prstGeom prst="roundRect">
                <a:avLst>
                  <a:gd name="adj" fmla="val 7396"/>
                </a:avLst>
              </a:prstGeom>
              <a:solidFill>
                <a:schemeClr val="bg1"/>
              </a:solidFill>
              <a:ln w="12600">
                <a:solidFill>
                  <a:srgbClr val="EEECE1"/>
                </a:solidFill>
                <a:round/>
              </a:ln>
              <a:effectLst>
                <a:outerShdw blurRad="76200" dist="38100" dir="2700000" sx="101000" sy="101000" algn="tl" rotWithShape="0">
                  <a:srgbClr val="000000">
                    <a:alpha val="54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pic>
            <p:nvPicPr>
              <p:cNvPr id="69" name="Picture 10">
                <a:extLst>
                  <a:ext uri="{FF2B5EF4-FFF2-40B4-BE49-F238E27FC236}">
                    <a16:creationId xmlns:a16="http://schemas.microsoft.com/office/drawing/2014/main" id="{6121E6AD-A05F-4D5E-A147-4982F1744DAB}"/>
                  </a:ext>
                </a:extLst>
              </p:cNvPr>
              <p:cNvPicPr/>
              <p:nvPr/>
            </p:nvPicPr>
            <p:blipFill>
              <a:blip r:embed="rId4"/>
              <a:stretch/>
            </p:blipFill>
            <p:spPr>
              <a:xfrm>
                <a:off x="2831940" y="1110686"/>
                <a:ext cx="1449000" cy="1171800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70" name="CustomShape 16">
                <a:extLst>
                  <a:ext uri="{FF2B5EF4-FFF2-40B4-BE49-F238E27FC236}">
                    <a16:creationId xmlns:a16="http://schemas.microsoft.com/office/drawing/2014/main" id="{DB8A6967-FBE9-4D1C-80D4-DBC6197559B5}"/>
                  </a:ext>
                </a:extLst>
              </p:cNvPr>
              <p:cNvSpPr/>
              <p:nvPr/>
            </p:nvSpPr>
            <p:spPr>
              <a:xfrm>
                <a:off x="2695140" y="2283926"/>
                <a:ext cx="1746000" cy="31104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anchor="ctr"/>
              <a:lstStyle/>
              <a:p>
                <a:pPr algn="ctr">
                  <a:lnSpc>
                    <a:spcPct val="90000"/>
                  </a:lnSpc>
                </a:pPr>
                <a:r>
                  <a:rPr lang="it-IT" sz="1600" b="0" strike="noStrike" spc="-1" dirty="0">
                    <a:solidFill>
                      <a:srgbClr val="404040"/>
                    </a:solidFill>
                    <a:latin typeface="Trebuchet MS"/>
                  </a:rPr>
                  <a:t>NVIDIA cuRAND</a:t>
                </a:r>
                <a:endParaRPr lang="it-IT" sz="1600" b="0" strike="noStrike" spc="-1" dirty="0">
                  <a:latin typeface="Arial"/>
                </a:endParaRPr>
              </a:p>
            </p:txBody>
          </p:sp>
        </p:grpSp>
        <p:grpSp>
          <p:nvGrpSpPr>
            <p:cNvPr id="22" name="Gruppo 21">
              <a:extLst>
                <a:ext uri="{FF2B5EF4-FFF2-40B4-BE49-F238E27FC236}">
                  <a16:creationId xmlns:a16="http://schemas.microsoft.com/office/drawing/2014/main" id="{FD089CCA-E1B2-4C9B-A2D4-A3AF5A7365E9}"/>
                </a:ext>
              </a:extLst>
            </p:cNvPr>
            <p:cNvGrpSpPr/>
            <p:nvPr/>
          </p:nvGrpSpPr>
          <p:grpSpPr>
            <a:xfrm>
              <a:off x="4613940" y="1071546"/>
              <a:ext cx="1945440" cy="1560240"/>
              <a:chOff x="4613940" y="1055606"/>
              <a:chExt cx="1945440" cy="1560240"/>
            </a:xfrm>
          </p:grpSpPr>
          <p:sp>
            <p:nvSpPr>
              <p:cNvPr id="65" name="CustomShape 5">
                <a:extLst>
                  <a:ext uri="{FF2B5EF4-FFF2-40B4-BE49-F238E27FC236}">
                    <a16:creationId xmlns:a16="http://schemas.microsoft.com/office/drawing/2014/main" id="{3F0B1554-B77C-4F16-B4F3-BF276AA51EF7}"/>
                  </a:ext>
                </a:extLst>
              </p:cNvPr>
              <p:cNvSpPr/>
              <p:nvPr/>
            </p:nvSpPr>
            <p:spPr>
              <a:xfrm>
                <a:off x="4613940" y="1055606"/>
                <a:ext cx="1945440" cy="1560240"/>
              </a:xfrm>
              <a:prstGeom prst="roundRect">
                <a:avLst>
                  <a:gd name="adj" fmla="val 7396"/>
                </a:avLst>
              </a:prstGeom>
              <a:solidFill>
                <a:schemeClr val="bg1"/>
              </a:solidFill>
              <a:ln w="12600">
                <a:solidFill>
                  <a:srgbClr val="EEECE1"/>
                </a:solidFill>
                <a:round/>
              </a:ln>
              <a:effectLst>
                <a:outerShdw blurRad="76200" dist="38100" dir="2700000" sx="101000" sy="101000" algn="tl" rotWithShape="0">
                  <a:srgbClr val="000000">
                    <a:alpha val="54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pic>
            <p:nvPicPr>
              <p:cNvPr id="66" name="Picture 6">
                <a:extLst>
                  <a:ext uri="{FF2B5EF4-FFF2-40B4-BE49-F238E27FC236}">
                    <a16:creationId xmlns:a16="http://schemas.microsoft.com/office/drawing/2014/main" id="{0C6CBFE1-9D82-47A0-92A6-503F4EAA4985}"/>
                  </a:ext>
                </a:extLst>
              </p:cNvPr>
              <p:cNvPicPr/>
              <p:nvPr/>
            </p:nvPicPr>
            <p:blipFill>
              <a:blip r:embed="rId5"/>
              <a:srcRect l="9117" t="6132" r="4906" b="8826"/>
              <a:stretch/>
            </p:blipFill>
            <p:spPr>
              <a:xfrm>
                <a:off x="5138460" y="1100246"/>
                <a:ext cx="896400" cy="1182600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67" name="CustomShape 17">
                <a:extLst>
                  <a:ext uri="{FF2B5EF4-FFF2-40B4-BE49-F238E27FC236}">
                    <a16:creationId xmlns:a16="http://schemas.microsoft.com/office/drawing/2014/main" id="{4ED2B7DA-15AB-4D40-9A27-AD1DC43AF4F0}"/>
                  </a:ext>
                </a:extLst>
              </p:cNvPr>
              <p:cNvSpPr/>
              <p:nvPr/>
            </p:nvSpPr>
            <p:spPr>
              <a:xfrm>
                <a:off x="4613940" y="2283926"/>
                <a:ext cx="1945440" cy="31104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anchor="ctr"/>
              <a:lstStyle/>
              <a:p>
                <a:pPr algn="ctr">
                  <a:lnSpc>
                    <a:spcPct val="90000"/>
                  </a:lnSpc>
                </a:pPr>
                <a:r>
                  <a:rPr lang="it-IT" sz="1600" b="0" strike="noStrike" spc="-1">
                    <a:solidFill>
                      <a:srgbClr val="404040"/>
                    </a:solidFill>
                    <a:latin typeface="Trebuchet MS"/>
                  </a:rPr>
                  <a:t>NVIDIA cuSPARSE</a:t>
                </a:r>
                <a:endParaRPr lang="it-IT" sz="1600" b="0" strike="noStrike" spc="-1">
                  <a:latin typeface="Arial"/>
                </a:endParaRPr>
              </a:p>
            </p:txBody>
          </p:sp>
        </p:grpSp>
        <p:grpSp>
          <p:nvGrpSpPr>
            <p:cNvPr id="24" name="Gruppo 23">
              <a:extLst>
                <a:ext uri="{FF2B5EF4-FFF2-40B4-BE49-F238E27FC236}">
                  <a16:creationId xmlns:a16="http://schemas.microsoft.com/office/drawing/2014/main" id="{64FEDCB5-0DB0-44F0-B67D-188EE2FDF9B4}"/>
                </a:ext>
              </a:extLst>
            </p:cNvPr>
            <p:cNvGrpSpPr/>
            <p:nvPr/>
          </p:nvGrpSpPr>
          <p:grpSpPr>
            <a:xfrm>
              <a:off x="6643260" y="1071546"/>
              <a:ext cx="1945440" cy="1560240"/>
              <a:chOff x="6643260" y="1055606"/>
              <a:chExt cx="1945440" cy="1560240"/>
            </a:xfrm>
          </p:grpSpPr>
          <p:sp>
            <p:nvSpPr>
              <p:cNvPr id="62" name="CustomShape 6">
                <a:extLst>
                  <a:ext uri="{FF2B5EF4-FFF2-40B4-BE49-F238E27FC236}">
                    <a16:creationId xmlns:a16="http://schemas.microsoft.com/office/drawing/2014/main" id="{49DD3774-05A3-49EA-9B90-8377FA9C2677}"/>
                  </a:ext>
                </a:extLst>
              </p:cNvPr>
              <p:cNvSpPr/>
              <p:nvPr/>
            </p:nvSpPr>
            <p:spPr>
              <a:xfrm>
                <a:off x="6643260" y="1055606"/>
                <a:ext cx="1945440" cy="1560240"/>
              </a:xfrm>
              <a:prstGeom prst="roundRect">
                <a:avLst>
                  <a:gd name="adj" fmla="val 7396"/>
                </a:avLst>
              </a:prstGeom>
              <a:solidFill>
                <a:schemeClr val="bg1"/>
              </a:solidFill>
              <a:ln w="12600">
                <a:solidFill>
                  <a:srgbClr val="EEECE1"/>
                </a:solidFill>
                <a:round/>
              </a:ln>
              <a:effectLst>
                <a:outerShdw blurRad="76200" dist="38100" dir="2700000" sx="101000" sy="101000" algn="tl" rotWithShape="0">
                  <a:srgbClr val="000000">
                    <a:alpha val="54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pic>
            <p:nvPicPr>
              <p:cNvPr id="63" name="Picture 12">
                <a:extLst>
                  <a:ext uri="{FF2B5EF4-FFF2-40B4-BE49-F238E27FC236}">
                    <a16:creationId xmlns:a16="http://schemas.microsoft.com/office/drawing/2014/main" id="{95E31781-A349-4827-9623-A1C14047F59C}"/>
                  </a:ext>
                </a:extLst>
              </p:cNvPr>
              <p:cNvPicPr/>
              <p:nvPr/>
            </p:nvPicPr>
            <p:blipFill>
              <a:blip r:embed="rId6"/>
              <a:stretch/>
            </p:blipFill>
            <p:spPr>
              <a:xfrm>
                <a:off x="6918300" y="1110686"/>
                <a:ext cx="1417680" cy="1171800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64" name="CustomShape 18">
                <a:extLst>
                  <a:ext uri="{FF2B5EF4-FFF2-40B4-BE49-F238E27FC236}">
                    <a16:creationId xmlns:a16="http://schemas.microsoft.com/office/drawing/2014/main" id="{C4DF3B68-E182-4FBB-B361-0CE59388BD2C}"/>
                  </a:ext>
                </a:extLst>
              </p:cNvPr>
              <p:cNvSpPr/>
              <p:nvPr/>
            </p:nvSpPr>
            <p:spPr>
              <a:xfrm>
                <a:off x="6849180" y="2283926"/>
                <a:ext cx="1533600" cy="31104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anchor="ctr"/>
              <a:lstStyle/>
              <a:p>
                <a:pPr algn="ctr">
                  <a:lnSpc>
                    <a:spcPct val="90000"/>
                  </a:lnSpc>
                </a:pPr>
                <a:r>
                  <a:rPr lang="it-IT" sz="1600" b="0" strike="noStrike" spc="-1" dirty="0">
                    <a:solidFill>
                      <a:srgbClr val="404040"/>
                    </a:solidFill>
                    <a:latin typeface="Trebuchet MS"/>
                  </a:rPr>
                  <a:t>NVIDIA NPP</a:t>
                </a:r>
                <a:endParaRPr lang="it-IT" sz="1600" b="0" strike="noStrike" spc="-1" dirty="0">
                  <a:latin typeface="Arial"/>
                </a:endParaRPr>
              </a:p>
            </p:txBody>
          </p:sp>
        </p:grpSp>
        <p:grpSp>
          <p:nvGrpSpPr>
            <p:cNvPr id="25" name="Gruppo 24">
              <a:extLst>
                <a:ext uri="{FF2B5EF4-FFF2-40B4-BE49-F238E27FC236}">
                  <a16:creationId xmlns:a16="http://schemas.microsoft.com/office/drawing/2014/main" id="{6BA37154-3839-40F7-B460-DDD19B5C6F8A}"/>
                </a:ext>
              </a:extLst>
            </p:cNvPr>
            <p:cNvGrpSpPr/>
            <p:nvPr/>
          </p:nvGrpSpPr>
          <p:grpSpPr>
            <a:xfrm>
              <a:off x="555300" y="2750586"/>
              <a:ext cx="1945440" cy="1560240"/>
              <a:chOff x="555300" y="2734646"/>
              <a:chExt cx="1945440" cy="1560240"/>
            </a:xfrm>
          </p:grpSpPr>
          <p:sp>
            <p:nvSpPr>
              <p:cNvPr id="59" name="CustomShape 7">
                <a:extLst>
                  <a:ext uri="{FF2B5EF4-FFF2-40B4-BE49-F238E27FC236}">
                    <a16:creationId xmlns:a16="http://schemas.microsoft.com/office/drawing/2014/main" id="{CC186E81-25D9-4804-BDD1-97919EA0CCC6}"/>
                  </a:ext>
                </a:extLst>
              </p:cNvPr>
              <p:cNvSpPr/>
              <p:nvPr/>
            </p:nvSpPr>
            <p:spPr>
              <a:xfrm>
                <a:off x="555300" y="2734646"/>
                <a:ext cx="1945440" cy="1560240"/>
              </a:xfrm>
              <a:prstGeom prst="roundRect">
                <a:avLst>
                  <a:gd name="adj" fmla="val 7396"/>
                </a:avLst>
              </a:prstGeom>
              <a:solidFill>
                <a:schemeClr val="bg1"/>
              </a:solidFill>
              <a:ln w="12600">
                <a:solidFill>
                  <a:srgbClr val="EEECE1"/>
                </a:solidFill>
                <a:round/>
              </a:ln>
              <a:effectLst>
                <a:outerShdw blurRad="76200" dist="38100" dir="2700000" sx="101000" sy="101000" algn="tl" rotWithShape="0">
                  <a:srgbClr val="000000">
                    <a:alpha val="54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pic>
            <p:nvPicPr>
              <p:cNvPr id="60" name="Picture 107">
                <a:extLst>
                  <a:ext uri="{FF2B5EF4-FFF2-40B4-BE49-F238E27FC236}">
                    <a16:creationId xmlns:a16="http://schemas.microsoft.com/office/drawing/2014/main" id="{F46B8DA6-8737-46B5-BA59-D5C3628DB62B}"/>
                  </a:ext>
                </a:extLst>
              </p:cNvPr>
              <p:cNvPicPr/>
              <p:nvPr/>
            </p:nvPicPr>
            <p:blipFill>
              <a:blip r:embed="rId7"/>
              <a:stretch/>
            </p:blipFill>
            <p:spPr>
              <a:xfrm>
                <a:off x="617940" y="2992766"/>
                <a:ext cx="1820520" cy="554040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61" name="CustomShape 19">
                <a:extLst>
                  <a:ext uri="{FF2B5EF4-FFF2-40B4-BE49-F238E27FC236}">
                    <a16:creationId xmlns:a16="http://schemas.microsoft.com/office/drawing/2014/main" id="{B2613085-9C9A-42D5-A134-5F56D9CEE0E6}"/>
                  </a:ext>
                </a:extLst>
              </p:cNvPr>
              <p:cNvSpPr/>
              <p:nvPr/>
            </p:nvSpPr>
            <p:spPr>
              <a:xfrm>
                <a:off x="617940" y="3792326"/>
                <a:ext cx="1820520" cy="48096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anchor="ctr"/>
              <a:lstStyle/>
              <a:p>
                <a:pPr algn="ctr">
                  <a:lnSpc>
                    <a:spcPct val="80000"/>
                  </a:lnSpc>
                </a:pPr>
                <a:r>
                  <a:rPr lang="it-IT" sz="1600" b="0" strike="noStrike" spc="-1">
                    <a:solidFill>
                      <a:srgbClr val="404040"/>
                    </a:solidFill>
                    <a:latin typeface="Trebuchet MS"/>
                  </a:rPr>
                  <a:t>Vector Signal</a:t>
                </a:r>
                <a:br/>
                <a:r>
                  <a:rPr lang="it-IT" sz="1600" b="0" strike="noStrike" spc="-1">
                    <a:solidFill>
                      <a:srgbClr val="404040"/>
                    </a:solidFill>
                    <a:latin typeface="Trebuchet MS"/>
                  </a:rPr>
                  <a:t>Image Processing</a:t>
                </a:r>
                <a:endParaRPr lang="it-IT" sz="1600" b="0" strike="noStrike" spc="-1">
                  <a:latin typeface="Arial"/>
                </a:endParaRPr>
              </a:p>
            </p:txBody>
          </p:sp>
        </p:grpSp>
        <p:grpSp>
          <p:nvGrpSpPr>
            <p:cNvPr id="26" name="Gruppo 25">
              <a:extLst>
                <a:ext uri="{FF2B5EF4-FFF2-40B4-BE49-F238E27FC236}">
                  <a16:creationId xmlns:a16="http://schemas.microsoft.com/office/drawing/2014/main" id="{DC949C08-F7BD-47D7-8327-0FC5E0DE9D05}"/>
                </a:ext>
              </a:extLst>
            </p:cNvPr>
            <p:cNvGrpSpPr/>
            <p:nvPr/>
          </p:nvGrpSpPr>
          <p:grpSpPr>
            <a:xfrm>
              <a:off x="2584620" y="2750586"/>
              <a:ext cx="1945440" cy="1560240"/>
              <a:chOff x="2584620" y="2734646"/>
              <a:chExt cx="1945440" cy="1560240"/>
            </a:xfrm>
          </p:grpSpPr>
          <p:sp>
            <p:nvSpPr>
              <p:cNvPr id="56" name="CustomShape 8">
                <a:extLst>
                  <a:ext uri="{FF2B5EF4-FFF2-40B4-BE49-F238E27FC236}">
                    <a16:creationId xmlns:a16="http://schemas.microsoft.com/office/drawing/2014/main" id="{9ED1CFB3-24AC-4597-9F9D-36B352DCD159}"/>
                  </a:ext>
                </a:extLst>
              </p:cNvPr>
              <p:cNvSpPr/>
              <p:nvPr/>
            </p:nvSpPr>
            <p:spPr>
              <a:xfrm>
                <a:off x="2584620" y="2734646"/>
                <a:ext cx="1945440" cy="1560240"/>
              </a:xfrm>
              <a:prstGeom prst="roundRect">
                <a:avLst>
                  <a:gd name="adj" fmla="val 7396"/>
                </a:avLst>
              </a:prstGeom>
              <a:solidFill>
                <a:schemeClr val="bg1"/>
              </a:solidFill>
              <a:ln w="12600">
                <a:solidFill>
                  <a:srgbClr val="EEECE1"/>
                </a:solidFill>
                <a:round/>
              </a:ln>
              <a:effectLst>
                <a:outerShdw blurRad="76200" dist="38100" dir="2700000" sx="101000" sy="101000" algn="tl" rotWithShape="0">
                  <a:srgbClr val="000000">
                    <a:alpha val="54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pic>
            <p:nvPicPr>
              <p:cNvPr id="57" name="Picture 2">
                <a:extLst>
                  <a:ext uri="{FF2B5EF4-FFF2-40B4-BE49-F238E27FC236}">
                    <a16:creationId xmlns:a16="http://schemas.microsoft.com/office/drawing/2014/main" id="{666B3DC2-DB5B-4DED-A9B2-CB222D23BF14}"/>
                  </a:ext>
                </a:extLst>
              </p:cNvPr>
              <p:cNvPicPr/>
              <p:nvPr/>
            </p:nvPicPr>
            <p:blipFill>
              <a:blip r:embed="rId8"/>
              <a:stretch/>
            </p:blipFill>
            <p:spPr>
              <a:xfrm>
                <a:off x="2626740" y="3040646"/>
                <a:ext cx="1860840" cy="458280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58" name="CustomShape 20">
                <a:extLst>
                  <a:ext uri="{FF2B5EF4-FFF2-40B4-BE49-F238E27FC236}">
                    <a16:creationId xmlns:a16="http://schemas.microsoft.com/office/drawing/2014/main" id="{5A501656-61AA-40A7-9CB4-08DAE2B1A0AB}"/>
                  </a:ext>
                </a:extLst>
              </p:cNvPr>
              <p:cNvSpPr/>
              <p:nvPr/>
            </p:nvSpPr>
            <p:spPr>
              <a:xfrm>
                <a:off x="2695140" y="3792326"/>
                <a:ext cx="1724040" cy="48096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anchor="ctr"/>
              <a:lstStyle/>
              <a:p>
                <a:pPr algn="ctr">
                  <a:lnSpc>
                    <a:spcPct val="80000"/>
                  </a:lnSpc>
                </a:pPr>
                <a:r>
                  <a:rPr lang="it-IT" sz="1600" b="0" strike="noStrike" spc="-1" dirty="0">
                    <a:solidFill>
                      <a:srgbClr val="404040"/>
                    </a:solidFill>
                    <a:latin typeface="Trebuchet MS"/>
                  </a:rPr>
                  <a:t>GPU Accelerated</a:t>
                </a:r>
                <a:endParaRPr lang="it-IT" sz="1600" b="0" strike="noStrike" spc="-1" dirty="0">
                  <a:latin typeface="Arial"/>
                </a:endParaRPr>
              </a:p>
              <a:p>
                <a:pPr algn="ctr">
                  <a:lnSpc>
                    <a:spcPct val="80000"/>
                  </a:lnSpc>
                </a:pPr>
                <a:r>
                  <a:rPr lang="it-IT" sz="1600" b="0" strike="noStrike" spc="-1" dirty="0">
                    <a:solidFill>
                      <a:srgbClr val="404040"/>
                    </a:solidFill>
                    <a:latin typeface="Trebuchet MS"/>
                  </a:rPr>
                  <a:t>Linear Algebra</a:t>
                </a:r>
                <a:endParaRPr lang="it-IT" sz="1600" b="0" strike="noStrike" spc="-1" dirty="0">
                  <a:latin typeface="Arial"/>
                </a:endParaRPr>
              </a:p>
            </p:txBody>
          </p:sp>
        </p:grpSp>
        <p:grpSp>
          <p:nvGrpSpPr>
            <p:cNvPr id="27" name="Gruppo 26">
              <a:extLst>
                <a:ext uri="{FF2B5EF4-FFF2-40B4-BE49-F238E27FC236}">
                  <a16:creationId xmlns:a16="http://schemas.microsoft.com/office/drawing/2014/main" id="{C2A92710-DF9B-4A92-AB84-65A13FAEF321}"/>
                </a:ext>
              </a:extLst>
            </p:cNvPr>
            <p:cNvGrpSpPr/>
            <p:nvPr/>
          </p:nvGrpSpPr>
          <p:grpSpPr>
            <a:xfrm>
              <a:off x="6643260" y="2730560"/>
              <a:ext cx="1945440" cy="1560240"/>
              <a:chOff x="6643260" y="2714620"/>
              <a:chExt cx="1945440" cy="1560240"/>
            </a:xfrm>
          </p:grpSpPr>
          <p:sp>
            <p:nvSpPr>
              <p:cNvPr id="53" name="CustomShape 10">
                <a:extLst>
                  <a:ext uri="{FF2B5EF4-FFF2-40B4-BE49-F238E27FC236}">
                    <a16:creationId xmlns:a16="http://schemas.microsoft.com/office/drawing/2014/main" id="{E6D43982-64A2-46EE-9A67-6616A0ACD6FA}"/>
                  </a:ext>
                </a:extLst>
              </p:cNvPr>
              <p:cNvSpPr/>
              <p:nvPr/>
            </p:nvSpPr>
            <p:spPr>
              <a:xfrm>
                <a:off x="6643260" y="2714620"/>
                <a:ext cx="1945440" cy="1560240"/>
              </a:xfrm>
              <a:prstGeom prst="roundRect">
                <a:avLst>
                  <a:gd name="adj" fmla="val 7396"/>
                </a:avLst>
              </a:prstGeom>
              <a:solidFill>
                <a:schemeClr val="bg1"/>
              </a:solidFill>
              <a:ln w="12600">
                <a:solidFill>
                  <a:srgbClr val="EEECE1"/>
                </a:solidFill>
                <a:round/>
              </a:ln>
              <a:effectLst>
                <a:outerShdw blurRad="76200" dist="38100" dir="2700000" sx="101000" sy="101000" algn="tl" rotWithShape="0">
                  <a:srgbClr val="000000">
                    <a:alpha val="54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pic>
            <p:nvPicPr>
              <p:cNvPr id="54" name="Picture 2">
                <a:extLst>
                  <a:ext uri="{FF2B5EF4-FFF2-40B4-BE49-F238E27FC236}">
                    <a16:creationId xmlns:a16="http://schemas.microsoft.com/office/drawing/2014/main" id="{B8A83377-E370-44D1-8FF4-D7B68995DF03}"/>
                  </a:ext>
                </a:extLst>
              </p:cNvPr>
              <p:cNvPicPr/>
              <p:nvPr/>
            </p:nvPicPr>
            <p:blipFill>
              <a:blip r:embed="rId9"/>
              <a:stretch/>
            </p:blipFill>
            <p:spPr>
              <a:xfrm>
                <a:off x="6955380" y="2801966"/>
                <a:ext cx="1343880" cy="1018080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55" name="CustomShape 22">
                <a:extLst>
                  <a:ext uri="{FF2B5EF4-FFF2-40B4-BE49-F238E27FC236}">
                    <a16:creationId xmlns:a16="http://schemas.microsoft.com/office/drawing/2014/main" id="{D84925CA-17C3-4195-A94F-47BBC833D336}"/>
                  </a:ext>
                </a:extLst>
              </p:cNvPr>
              <p:cNvSpPr/>
              <p:nvPr/>
            </p:nvSpPr>
            <p:spPr>
              <a:xfrm>
                <a:off x="6801660" y="3911126"/>
                <a:ext cx="1629000" cy="28656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anchor="ctr"/>
              <a:lstStyle/>
              <a:p>
                <a:pPr algn="ctr">
                  <a:lnSpc>
                    <a:spcPct val="80000"/>
                  </a:lnSpc>
                </a:pPr>
                <a:r>
                  <a:rPr lang="it-IT" sz="1600" b="0" strike="noStrike" spc="-1" dirty="0">
                    <a:solidFill>
                      <a:srgbClr val="404040"/>
                    </a:solidFill>
                    <a:latin typeface="Trebuchet MS"/>
                  </a:rPr>
                  <a:t>NVIDIA cuFFT</a:t>
                </a:r>
                <a:endParaRPr lang="it-IT" sz="1600" b="0" strike="noStrike" spc="-1" dirty="0">
                  <a:latin typeface="Arial"/>
                </a:endParaRPr>
              </a:p>
            </p:txBody>
          </p:sp>
        </p:grpSp>
        <p:grpSp>
          <p:nvGrpSpPr>
            <p:cNvPr id="28" name="Gruppo 27">
              <a:extLst>
                <a:ext uri="{FF2B5EF4-FFF2-40B4-BE49-F238E27FC236}">
                  <a16:creationId xmlns:a16="http://schemas.microsoft.com/office/drawing/2014/main" id="{4212E476-09DC-4AD3-B022-E3F412C70339}"/>
                </a:ext>
              </a:extLst>
            </p:cNvPr>
            <p:cNvGrpSpPr/>
            <p:nvPr/>
          </p:nvGrpSpPr>
          <p:grpSpPr>
            <a:xfrm>
              <a:off x="555300" y="4440426"/>
              <a:ext cx="1945440" cy="1560240"/>
              <a:chOff x="555300" y="4424486"/>
              <a:chExt cx="1945440" cy="1560240"/>
            </a:xfrm>
          </p:grpSpPr>
          <p:sp>
            <p:nvSpPr>
              <p:cNvPr id="50" name="CustomShape 11">
                <a:extLst>
                  <a:ext uri="{FF2B5EF4-FFF2-40B4-BE49-F238E27FC236}">
                    <a16:creationId xmlns:a16="http://schemas.microsoft.com/office/drawing/2014/main" id="{5BFEBF86-203A-4620-8426-6D464545247E}"/>
                  </a:ext>
                </a:extLst>
              </p:cNvPr>
              <p:cNvSpPr/>
              <p:nvPr/>
            </p:nvSpPr>
            <p:spPr>
              <a:xfrm>
                <a:off x="555300" y="4424486"/>
                <a:ext cx="1945440" cy="1560240"/>
              </a:xfrm>
              <a:prstGeom prst="roundRect">
                <a:avLst>
                  <a:gd name="adj" fmla="val 7396"/>
                </a:avLst>
              </a:prstGeom>
              <a:solidFill>
                <a:schemeClr val="bg1"/>
              </a:solidFill>
              <a:ln w="12600">
                <a:solidFill>
                  <a:srgbClr val="EEECE1"/>
                </a:solidFill>
                <a:round/>
              </a:ln>
              <a:effectLst>
                <a:outerShdw blurRad="76200" dist="38100" dir="2700000" sx="101000" sy="101000" algn="tl" rotWithShape="0">
                  <a:srgbClr val="000000">
                    <a:alpha val="54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51" name="CustomShape 25">
                <a:extLst>
                  <a:ext uri="{FF2B5EF4-FFF2-40B4-BE49-F238E27FC236}">
                    <a16:creationId xmlns:a16="http://schemas.microsoft.com/office/drawing/2014/main" id="{5A8D4C55-7FEE-4499-8033-095AA1208A45}"/>
                  </a:ext>
                </a:extLst>
              </p:cNvPr>
              <p:cNvSpPr/>
              <p:nvPr/>
            </p:nvSpPr>
            <p:spPr>
              <a:xfrm>
                <a:off x="713700" y="5689166"/>
                <a:ext cx="1629000" cy="28656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anchor="ctr"/>
              <a:lstStyle/>
              <a:p>
                <a:pPr algn="ctr">
                  <a:lnSpc>
                    <a:spcPct val="80000"/>
                  </a:lnSpc>
                </a:pPr>
                <a:r>
                  <a:rPr lang="it-IT" sz="1600" b="0" strike="noStrike" spc="-1">
                    <a:solidFill>
                      <a:srgbClr val="404040"/>
                    </a:solidFill>
                    <a:latin typeface="Trebuchet MS"/>
                  </a:rPr>
                  <a:t>IMSL Library</a:t>
                </a:r>
                <a:endParaRPr lang="it-IT" sz="1600" b="0" strike="noStrike" spc="-1">
                  <a:latin typeface="Arial"/>
                </a:endParaRPr>
              </a:p>
            </p:txBody>
          </p:sp>
          <p:pic>
            <p:nvPicPr>
              <p:cNvPr id="52" name="Picture 2">
                <a:extLst>
                  <a:ext uri="{FF2B5EF4-FFF2-40B4-BE49-F238E27FC236}">
                    <a16:creationId xmlns:a16="http://schemas.microsoft.com/office/drawing/2014/main" id="{4BD18374-74D5-4EB2-A4A3-D2EF564BD060}"/>
                  </a:ext>
                </a:extLst>
              </p:cNvPr>
              <p:cNvPicPr/>
              <p:nvPr/>
            </p:nvPicPr>
            <p:blipFill>
              <a:blip r:embed="rId10"/>
              <a:srcRect t="9732" b="12437"/>
              <a:stretch/>
            </p:blipFill>
            <p:spPr>
              <a:xfrm>
                <a:off x="981900" y="4498286"/>
                <a:ext cx="1122120" cy="1164600"/>
              </a:xfrm>
              <a:prstGeom prst="rect">
                <a:avLst/>
              </a:prstGeom>
              <a:ln>
                <a:noFill/>
              </a:ln>
            </p:spPr>
          </p:pic>
        </p:grpSp>
        <p:sp>
          <p:nvSpPr>
            <p:cNvPr id="29" name="CustomShape 26">
              <a:extLst>
                <a:ext uri="{FF2B5EF4-FFF2-40B4-BE49-F238E27FC236}">
                  <a16:creationId xmlns:a16="http://schemas.microsoft.com/office/drawing/2014/main" id="{17057FC1-CB36-48F4-B00E-86EA63805AB1}"/>
                </a:ext>
              </a:extLst>
            </p:cNvPr>
            <p:cNvSpPr/>
            <p:nvPr/>
          </p:nvSpPr>
          <p:spPr>
            <a:xfrm>
              <a:off x="2684340" y="5401266"/>
              <a:ext cx="1746000" cy="6753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anchor="ctr"/>
            <a:lstStyle/>
            <a:p>
              <a:pPr algn="ctr">
                <a:lnSpc>
                  <a:spcPct val="80000"/>
                </a:lnSpc>
              </a:pPr>
              <a:r>
                <a:rPr lang="it-IT" sz="1600" b="0" strike="noStrike" spc="-1">
                  <a:solidFill>
                    <a:srgbClr val="404040"/>
                  </a:solidFill>
                  <a:latin typeface="Trebuchet MS"/>
                </a:rPr>
                <a:t>Building-block Algorithms for CUDA</a:t>
              </a:r>
              <a:endParaRPr lang="it-IT" sz="1600" b="0" strike="noStrike" spc="-1">
                <a:latin typeface="Arial"/>
              </a:endParaRPr>
            </a:p>
          </p:txBody>
        </p:sp>
        <p:grpSp>
          <p:nvGrpSpPr>
            <p:cNvPr id="30" name="Gruppo 29">
              <a:extLst>
                <a:ext uri="{FF2B5EF4-FFF2-40B4-BE49-F238E27FC236}">
                  <a16:creationId xmlns:a16="http://schemas.microsoft.com/office/drawing/2014/main" id="{383F3C5D-1505-4E99-8CFA-9937B175BF10}"/>
                </a:ext>
              </a:extLst>
            </p:cNvPr>
            <p:cNvGrpSpPr/>
            <p:nvPr/>
          </p:nvGrpSpPr>
          <p:grpSpPr>
            <a:xfrm>
              <a:off x="4481820" y="2750586"/>
              <a:ext cx="2077560" cy="1636200"/>
              <a:chOff x="4481820" y="2734646"/>
              <a:chExt cx="2077560" cy="1636200"/>
            </a:xfrm>
          </p:grpSpPr>
          <p:sp>
            <p:nvSpPr>
              <p:cNvPr id="46" name="CustomShape 9">
                <a:extLst>
                  <a:ext uri="{FF2B5EF4-FFF2-40B4-BE49-F238E27FC236}">
                    <a16:creationId xmlns:a16="http://schemas.microsoft.com/office/drawing/2014/main" id="{F12A811B-AF0E-482D-B5D5-2595F82AE7B2}"/>
                  </a:ext>
                </a:extLst>
              </p:cNvPr>
              <p:cNvSpPr/>
              <p:nvPr/>
            </p:nvSpPr>
            <p:spPr>
              <a:xfrm>
                <a:off x="4613940" y="2734646"/>
                <a:ext cx="1945440" cy="1560240"/>
              </a:xfrm>
              <a:prstGeom prst="roundRect">
                <a:avLst>
                  <a:gd name="adj" fmla="val 7396"/>
                </a:avLst>
              </a:prstGeom>
              <a:solidFill>
                <a:schemeClr val="bg1"/>
              </a:solidFill>
              <a:ln w="12600">
                <a:solidFill>
                  <a:srgbClr val="EEECE1"/>
                </a:solidFill>
                <a:round/>
              </a:ln>
              <a:effectLst>
                <a:outerShdw blurRad="76200" dist="38100" dir="2700000" sx="101000" sy="101000" algn="tl" rotWithShape="0">
                  <a:srgbClr val="000000">
                    <a:alpha val="54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pic>
            <p:nvPicPr>
              <p:cNvPr id="47" name="Picture 4">
                <a:extLst>
                  <a:ext uri="{FF2B5EF4-FFF2-40B4-BE49-F238E27FC236}">
                    <a16:creationId xmlns:a16="http://schemas.microsoft.com/office/drawing/2014/main" id="{796B1F3F-17CE-42E7-ADF8-1943DCC9BA27}"/>
                  </a:ext>
                </a:extLst>
              </p:cNvPr>
              <p:cNvPicPr/>
              <p:nvPr/>
            </p:nvPicPr>
            <p:blipFill>
              <a:blip r:embed="rId11"/>
              <a:srcRect l="2963" r="3328"/>
              <a:stretch/>
            </p:blipFill>
            <p:spPr>
              <a:xfrm>
                <a:off x="5001300" y="2796566"/>
                <a:ext cx="1158120" cy="936000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48" name="CustomShape 21">
                <a:extLst>
                  <a:ext uri="{FF2B5EF4-FFF2-40B4-BE49-F238E27FC236}">
                    <a16:creationId xmlns:a16="http://schemas.microsoft.com/office/drawing/2014/main" id="{893D3574-DFC9-4C2E-B575-075DB25A7D9E}"/>
                  </a:ext>
                </a:extLst>
              </p:cNvPr>
              <p:cNvSpPr/>
              <p:nvPr/>
            </p:nvSpPr>
            <p:spPr>
              <a:xfrm>
                <a:off x="4481820" y="3695486"/>
                <a:ext cx="1714680" cy="67536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anchor="ctr"/>
              <a:lstStyle/>
              <a:p>
                <a:pPr algn="ctr">
                  <a:lnSpc>
                    <a:spcPct val="80000"/>
                  </a:lnSpc>
                </a:pPr>
                <a:r>
                  <a:rPr lang="it-IT" sz="1600" b="0" strike="noStrike" spc="-1">
                    <a:solidFill>
                      <a:srgbClr val="404040"/>
                    </a:solidFill>
                    <a:latin typeface="Trebuchet MS"/>
                  </a:rPr>
                  <a:t>Matrix Algebra on GPU and Multicore</a:t>
                </a:r>
                <a:endParaRPr lang="it-IT" sz="1600" b="0" strike="noStrike" spc="-1">
                  <a:latin typeface="Arial"/>
                </a:endParaRPr>
              </a:p>
            </p:txBody>
          </p:sp>
          <p:pic>
            <p:nvPicPr>
              <p:cNvPr id="49" name="Picture 2">
                <a:extLst>
                  <a:ext uri="{FF2B5EF4-FFF2-40B4-BE49-F238E27FC236}">
                    <a16:creationId xmlns:a16="http://schemas.microsoft.com/office/drawing/2014/main" id="{205D0003-B797-4DF4-9B94-69999FD6AD69}"/>
                  </a:ext>
                </a:extLst>
              </p:cNvPr>
              <p:cNvPicPr/>
              <p:nvPr/>
            </p:nvPicPr>
            <p:blipFill>
              <a:blip r:embed="rId12"/>
              <a:stretch/>
            </p:blipFill>
            <p:spPr>
              <a:xfrm>
                <a:off x="6035220" y="3730406"/>
                <a:ext cx="429480" cy="493560"/>
              </a:xfrm>
              <a:prstGeom prst="rect">
                <a:avLst/>
              </a:prstGeom>
              <a:ln>
                <a:noFill/>
              </a:ln>
            </p:spPr>
          </p:pic>
        </p:grpSp>
        <p:grpSp>
          <p:nvGrpSpPr>
            <p:cNvPr id="31" name="Gruppo 30">
              <a:extLst>
                <a:ext uri="{FF2B5EF4-FFF2-40B4-BE49-F238E27FC236}">
                  <a16:creationId xmlns:a16="http://schemas.microsoft.com/office/drawing/2014/main" id="{8254590E-6026-4D08-872F-27111FA34B5C}"/>
                </a:ext>
              </a:extLst>
            </p:cNvPr>
            <p:cNvGrpSpPr/>
            <p:nvPr/>
          </p:nvGrpSpPr>
          <p:grpSpPr>
            <a:xfrm>
              <a:off x="2584620" y="4433586"/>
              <a:ext cx="1945440" cy="1573560"/>
              <a:chOff x="2584620" y="4417646"/>
              <a:chExt cx="1945440" cy="1573560"/>
            </a:xfrm>
          </p:grpSpPr>
          <p:sp>
            <p:nvSpPr>
              <p:cNvPr id="43" name="CustomShape 28">
                <a:extLst>
                  <a:ext uri="{FF2B5EF4-FFF2-40B4-BE49-F238E27FC236}">
                    <a16:creationId xmlns:a16="http://schemas.microsoft.com/office/drawing/2014/main" id="{E7C77BC2-0337-4317-B7E2-A7E071A09151}"/>
                  </a:ext>
                </a:extLst>
              </p:cNvPr>
              <p:cNvSpPr/>
              <p:nvPr/>
            </p:nvSpPr>
            <p:spPr>
              <a:xfrm>
                <a:off x="2584620" y="4417646"/>
                <a:ext cx="1945440" cy="1573560"/>
              </a:xfrm>
              <a:prstGeom prst="roundRect">
                <a:avLst>
                  <a:gd name="adj" fmla="val 7396"/>
                </a:avLst>
              </a:prstGeom>
              <a:solidFill>
                <a:schemeClr val="bg1"/>
              </a:solidFill>
              <a:ln w="12600">
                <a:solidFill>
                  <a:srgbClr val="EEECE1"/>
                </a:solidFill>
                <a:round/>
              </a:ln>
              <a:effectLst>
                <a:outerShdw blurRad="76200" dist="38100" dir="2700000" sx="101000" sy="101000" algn="tl" rotWithShape="0">
                  <a:srgbClr val="000000">
                    <a:alpha val="54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44" name="CustomShape 29">
                <a:extLst>
                  <a:ext uri="{FF2B5EF4-FFF2-40B4-BE49-F238E27FC236}">
                    <a16:creationId xmlns:a16="http://schemas.microsoft.com/office/drawing/2014/main" id="{92A9A9A5-DD58-4B4F-A6AE-61C659881602}"/>
                  </a:ext>
                </a:extLst>
              </p:cNvPr>
              <p:cNvSpPr/>
              <p:nvPr/>
            </p:nvSpPr>
            <p:spPr>
              <a:xfrm>
                <a:off x="2790540" y="5567486"/>
                <a:ext cx="1533600" cy="4075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ctr"/>
              <a:lstStyle/>
              <a:p>
                <a:pPr algn="ctr">
                  <a:lnSpc>
                    <a:spcPct val="80000"/>
                  </a:lnSpc>
                </a:pPr>
                <a:r>
                  <a:rPr lang="it-IT" sz="1300" b="1" strike="noStrike" spc="-1" dirty="0">
                    <a:solidFill>
                      <a:srgbClr val="404040"/>
                    </a:solidFill>
                    <a:latin typeface="Trebuchet MS"/>
                  </a:rPr>
                  <a:t>ArrayFire Matrix Computations</a:t>
                </a:r>
                <a:endParaRPr lang="it-IT" sz="1300" b="0" strike="noStrike" spc="-1" dirty="0">
                  <a:latin typeface="Arial"/>
                </a:endParaRPr>
              </a:p>
            </p:txBody>
          </p:sp>
          <p:pic>
            <p:nvPicPr>
              <p:cNvPr id="45" name="Picture 8">
                <a:extLst>
                  <a:ext uri="{FF2B5EF4-FFF2-40B4-BE49-F238E27FC236}">
                    <a16:creationId xmlns:a16="http://schemas.microsoft.com/office/drawing/2014/main" id="{A21000D8-852C-4BBC-81A0-3C744D38A1F4}"/>
                  </a:ext>
                </a:extLst>
              </p:cNvPr>
              <p:cNvPicPr/>
              <p:nvPr/>
            </p:nvPicPr>
            <p:blipFill>
              <a:blip r:embed="rId13"/>
              <a:stretch/>
            </p:blipFill>
            <p:spPr>
              <a:xfrm>
                <a:off x="3122820" y="4537166"/>
                <a:ext cx="885600" cy="983880"/>
              </a:xfrm>
              <a:prstGeom prst="rect">
                <a:avLst/>
              </a:prstGeom>
              <a:ln>
                <a:noFill/>
              </a:ln>
            </p:spPr>
          </p:pic>
        </p:grpSp>
        <p:grpSp>
          <p:nvGrpSpPr>
            <p:cNvPr id="32" name="Gruppo 31">
              <a:extLst>
                <a:ext uri="{FF2B5EF4-FFF2-40B4-BE49-F238E27FC236}">
                  <a16:creationId xmlns:a16="http://schemas.microsoft.com/office/drawing/2014/main" id="{AD8DA02F-5CA4-4A01-931A-6C6CC39D5899}"/>
                </a:ext>
              </a:extLst>
            </p:cNvPr>
            <p:cNvGrpSpPr/>
            <p:nvPr/>
          </p:nvGrpSpPr>
          <p:grpSpPr>
            <a:xfrm>
              <a:off x="4572180" y="4452666"/>
              <a:ext cx="1987200" cy="1560240"/>
              <a:chOff x="4572180" y="4436726"/>
              <a:chExt cx="1987200" cy="1560240"/>
            </a:xfrm>
          </p:grpSpPr>
          <p:sp>
            <p:nvSpPr>
              <p:cNvPr id="39" name="CustomShape 24">
                <a:extLst>
                  <a:ext uri="{FF2B5EF4-FFF2-40B4-BE49-F238E27FC236}">
                    <a16:creationId xmlns:a16="http://schemas.microsoft.com/office/drawing/2014/main" id="{35C14F56-7DA4-4ABB-9A37-B8BAA28200A0}"/>
                  </a:ext>
                </a:extLst>
              </p:cNvPr>
              <p:cNvSpPr/>
              <p:nvPr/>
            </p:nvSpPr>
            <p:spPr>
              <a:xfrm>
                <a:off x="4613940" y="4436726"/>
                <a:ext cx="1945440" cy="1560240"/>
              </a:xfrm>
              <a:prstGeom prst="roundRect">
                <a:avLst>
                  <a:gd name="adj" fmla="val 7396"/>
                </a:avLst>
              </a:prstGeom>
              <a:solidFill>
                <a:schemeClr val="bg1"/>
              </a:solidFill>
              <a:ln w="12600">
                <a:solidFill>
                  <a:srgbClr val="EEECE1"/>
                </a:solidFill>
                <a:round/>
              </a:ln>
              <a:effectLst>
                <a:outerShdw blurRad="76200" dist="38100" dir="2700000" sx="101000" sy="101000" algn="tl" rotWithShape="0">
                  <a:srgbClr val="000000">
                    <a:alpha val="54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pic>
            <p:nvPicPr>
              <p:cNvPr id="40" name="Picture 47">
                <a:extLst>
                  <a:ext uri="{FF2B5EF4-FFF2-40B4-BE49-F238E27FC236}">
                    <a16:creationId xmlns:a16="http://schemas.microsoft.com/office/drawing/2014/main" id="{357D9C09-7B9E-4439-AD51-F1F081B2D68F}"/>
                  </a:ext>
                </a:extLst>
              </p:cNvPr>
              <p:cNvPicPr/>
              <p:nvPr/>
            </p:nvPicPr>
            <p:blipFill>
              <a:blip r:embed="rId14"/>
              <a:stretch/>
            </p:blipFill>
            <p:spPr>
              <a:xfrm>
                <a:off x="4764780" y="4649126"/>
                <a:ext cx="1644120" cy="557280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41" name="CustomShape 30">
                <a:extLst>
                  <a:ext uri="{FF2B5EF4-FFF2-40B4-BE49-F238E27FC236}">
                    <a16:creationId xmlns:a16="http://schemas.microsoft.com/office/drawing/2014/main" id="{E64054D6-3E81-4E6C-8FC9-5E2CC484D337}"/>
                  </a:ext>
                </a:extLst>
              </p:cNvPr>
              <p:cNvSpPr/>
              <p:nvPr/>
            </p:nvSpPr>
            <p:spPr>
              <a:xfrm>
                <a:off x="4572180" y="5422406"/>
                <a:ext cx="1533600" cy="48096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anchor="ctr"/>
              <a:lstStyle/>
              <a:p>
                <a:pPr algn="ctr">
                  <a:lnSpc>
                    <a:spcPct val="80000"/>
                  </a:lnSpc>
                </a:pPr>
                <a:r>
                  <a:rPr lang="it-IT" sz="1600" b="0" strike="noStrike" spc="-1">
                    <a:solidFill>
                      <a:srgbClr val="404040"/>
                    </a:solidFill>
                    <a:latin typeface="Trebuchet MS"/>
                  </a:rPr>
                  <a:t>Sparse Linear Algebra</a:t>
                </a:r>
                <a:endParaRPr lang="it-IT" sz="1600" b="0" strike="noStrike" spc="-1">
                  <a:latin typeface="Arial"/>
                </a:endParaRPr>
              </a:p>
            </p:txBody>
          </p:sp>
          <p:pic>
            <p:nvPicPr>
              <p:cNvPr id="42" name="Picture 2">
                <a:extLst>
                  <a:ext uri="{FF2B5EF4-FFF2-40B4-BE49-F238E27FC236}">
                    <a16:creationId xmlns:a16="http://schemas.microsoft.com/office/drawing/2014/main" id="{59B1B5F3-B279-452D-A1B7-DC2DEAC1E05C}"/>
                  </a:ext>
                </a:extLst>
              </p:cNvPr>
              <p:cNvPicPr/>
              <p:nvPr/>
            </p:nvPicPr>
            <p:blipFill>
              <a:blip r:embed="rId12"/>
              <a:stretch/>
            </p:blipFill>
            <p:spPr>
              <a:xfrm>
                <a:off x="6065100" y="5453312"/>
                <a:ext cx="429480" cy="493560"/>
              </a:xfrm>
              <a:prstGeom prst="rect">
                <a:avLst/>
              </a:prstGeom>
              <a:ln>
                <a:noFill/>
              </a:ln>
            </p:spPr>
          </p:pic>
        </p:grpSp>
        <p:grpSp>
          <p:nvGrpSpPr>
            <p:cNvPr id="34" name="Gruppo 33">
              <a:extLst>
                <a:ext uri="{FF2B5EF4-FFF2-40B4-BE49-F238E27FC236}">
                  <a16:creationId xmlns:a16="http://schemas.microsoft.com/office/drawing/2014/main" id="{D6D4D89D-14E5-448D-B9F1-1CE43B26254B}"/>
                </a:ext>
              </a:extLst>
            </p:cNvPr>
            <p:cNvGrpSpPr/>
            <p:nvPr/>
          </p:nvGrpSpPr>
          <p:grpSpPr>
            <a:xfrm>
              <a:off x="6643260" y="4445072"/>
              <a:ext cx="1945440" cy="1647720"/>
              <a:chOff x="6643260" y="4424486"/>
              <a:chExt cx="1945440" cy="1647720"/>
            </a:xfrm>
          </p:grpSpPr>
          <p:sp>
            <p:nvSpPr>
              <p:cNvPr id="35" name="CustomShape 12">
                <a:extLst>
                  <a:ext uri="{FF2B5EF4-FFF2-40B4-BE49-F238E27FC236}">
                    <a16:creationId xmlns:a16="http://schemas.microsoft.com/office/drawing/2014/main" id="{C40CB54D-F0F2-4F19-A0B2-A9475CF30FD2}"/>
                  </a:ext>
                </a:extLst>
              </p:cNvPr>
              <p:cNvSpPr/>
              <p:nvPr/>
            </p:nvSpPr>
            <p:spPr>
              <a:xfrm>
                <a:off x="6643260" y="4424486"/>
                <a:ext cx="1945440" cy="1560240"/>
              </a:xfrm>
              <a:prstGeom prst="roundRect">
                <a:avLst>
                  <a:gd name="adj" fmla="val 7396"/>
                </a:avLst>
              </a:prstGeom>
              <a:solidFill>
                <a:schemeClr val="bg1"/>
              </a:solidFill>
              <a:ln w="12600">
                <a:solidFill>
                  <a:srgbClr val="EEECE1"/>
                </a:solidFill>
                <a:round/>
              </a:ln>
              <a:effectLst>
                <a:outerShdw blurRad="76200" dist="38100" dir="2700000" sx="101000" sy="101000" algn="tl" rotWithShape="0">
                  <a:srgbClr val="000000">
                    <a:alpha val="54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pic>
            <p:nvPicPr>
              <p:cNvPr id="36" name="Picture 6">
                <a:extLst>
                  <a:ext uri="{FF2B5EF4-FFF2-40B4-BE49-F238E27FC236}">
                    <a16:creationId xmlns:a16="http://schemas.microsoft.com/office/drawing/2014/main" id="{847A5CC7-43DE-43DF-81FB-FA6D54D3A2B0}"/>
                  </a:ext>
                </a:extLst>
              </p:cNvPr>
              <p:cNvPicPr/>
              <p:nvPr/>
            </p:nvPicPr>
            <p:blipFill>
              <a:blip r:embed="rId15"/>
              <a:stretch/>
            </p:blipFill>
            <p:spPr>
              <a:xfrm>
                <a:off x="6881220" y="4527806"/>
                <a:ext cx="1469520" cy="773640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37" name="CustomShape 23">
                <a:extLst>
                  <a:ext uri="{FF2B5EF4-FFF2-40B4-BE49-F238E27FC236}">
                    <a16:creationId xmlns:a16="http://schemas.microsoft.com/office/drawing/2014/main" id="{A7FB62EB-D574-4C51-B767-9EF2DB6346B4}"/>
                  </a:ext>
                </a:extLst>
              </p:cNvPr>
              <p:cNvSpPr/>
              <p:nvPr/>
            </p:nvSpPr>
            <p:spPr>
              <a:xfrm>
                <a:off x="6705900" y="5396846"/>
                <a:ext cx="1533600" cy="67536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anchor="ctr"/>
              <a:lstStyle/>
              <a:p>
                <a:pPr algn="ctr">
                  <a:lnSpc>
                    <a:spcPct val="80000"/>
                  </a:lnSpc>
                </a:pPr>
                <a:r>
                  <a:rPr lang="it-IT" sz="1600" b="0" strike="noStrike" spc="-1" dirty="0">
                    <a:solidFill>
                      <a:srgbClr val="404040"/>
                    </a:solidFill>
                    <a:latin typeface="Trebuchet MS"/>
                  </a:rPr>
                  <a:t>C++ STL Features for CUDA</a:t>
                </a:r>
                <a:endParaRPr lang="it-IT" sz="1600" b="0" strike="noStrike" spc="-1" dirty="0">
                  <a:latin typeface="Arial"/>
                </a:endParaRPr>
              </a:p>
            </p:txBody>
          </p:sp>
          <p:pic>
            <p:nvPicPr>
              <p:cNvPr id="38" name="Picture 2">
                <a:extLst>
                  <a:ext uri="{FF2B5EF4-FFF2-40B4-BE49-F238E27FC236}">
                    <a16:creationId xmlns:a16="http://schemas.microsoft.com/office/drawing/2014/main" id="{845D1D15-F9E5-42DF-8375-21D376D30DCE}"/>
                  </a:ext>
                </a:extLst>
              </p:cNvPr>
              <p:cNvPicPr/>
              <p:nvPr/>
            </p:nvPicPr>
            <p:blipFill>
              <a:blip r:embed="rId12"/>
              <a:stretch/>
            </p:blipFill>
            <p:spPr>
              <a:xfrm>
                <a:off x="8121420" y="5464112"/>
                <a:ext cx="429480" cy="493560"/>
              </a:xfrm>
              <a:prstGeom prst="rect">
                <a:avLst/>
              </a:prstGeom>
              <a:ln>
                <a:noFill/>
              </a:ln>
            </p:spPr>
          </p:pic>
        </p:grpSp>
      </p:grpSp>
    </p:spTree>
    <p:extLst>
      <p:ext uri="{BB962C8B-B14F-4D97-AF65-F5344CB8AC3E}">
        <p14:creationId xmlns:p14="http://schemas.microsoft.com/office/powerpoint/2010/main" val="13531378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ttangolo 22">
            <a:extLst>
              <a:ext uri="{FF2B5EF4-FFF2-40B4-BE49-F238E27FC236}">
                <a16:creationId xmlns:a16="http://schemas.microsoft.com/office/drawing/2014/main" id="{1049C7B8-21A6-A944-AA54-66532A62D9BE}"/>
              </a:ext>
            </a:extLst>
          </p:cNvPr>
          <p:cNvSpPr/>
          <p:nvPr/>
        </p:nvSpPr>
        <p:spPr>
          <a:xfrm>
            <a:off x="506153" y="509286"/>
            <a:ext cx="127321" cy="5847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FC88E915-A38C-4408-8675-CC8854B7B97E}"/>
              </a:ext>
            </a:extLst>
          </p:cNvPr>
          <p:cNvSpPr txBox="1"/>
          <p:nvPr/>
        </p:nvSpPr>
        <p:spPr>
          <a:xfrm>
            <a:off x="792029" y="357743"/>
            <a:ext cx="80657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How do I accelerate </a:t>
            </a:r>
            <a:r>
              <a:rPr lang="it-IT" sz="3200" b="1" dirty="0" err="1">
                <a:solidFill>
                  <a:schemeClr val="accent1"/>
                </a:solidFill>
                <a:latin typeface="Century Gothic" panose="020B0502020202020204" pitchFamily="34" charset="0"/>
              </a:rPr>
              <a:t>applications</a:t>
            </a:r>
            <a:r>
              <a:rPr lang="it-IT" sz="3200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?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00BD72E2-BB2D-47D1-8573-99BDC4AAD949}"/>
              </a:ext>
            </a:extLst>
          </p:cNvPr>
          <p:cNvSpPr/>
          <p:nvPr/>
        </p:nvSpPr>
        <p:spPr>
          <a:xfrm>
            <a:off x="1625600" y="1645225"/>
            <a:ext cx="2514600" cy="1282700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A3D8FF"/>
              </a:solidFill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6E4F6AA9-17CD-4A32-BBFE-B07F61E573FB}"/>
              </a:ext>
            </a:extLst>
          </p:cNvPr>
          <p:cNvSpPr txBox="1"/>
          <p:nvPr/>
        </p:nvSpPr>
        <p:spPr>
          <a:xfrm>
            <a:off x="2027238" y="2021115"/>
            <a:ext cx="171450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2800" b="1" dirty="0">
                <a:solidFill>
                  <a:srgbClr val="F8CEB2"/>
                </a:solidFill>
                <a:latin typeface="Century Gothic" panose="020B0502020202020204" pitchFamily="34" charset="0"/>
              </a:rPr>
              <a:t>Libraries</a:t>
            </a:r>
            <a:endParaRPr lang="it-IT" dirty="0">
              <a:solidFill>
                <a:srgbClr val="F8CEB2"/>
              </a:solidFill>
              <a:latin typeface="Century Gothic" panose="020B0502020202020204" pitchFamily="34" charset="0"/>
            </a:endParaRPr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9D16D7FE-135B-4AC8-B5E8-1C2BE4E2D6A4}"/>
              </a:ext>
            </a:extLst>
          </p:cNvPr>
          <p:cNvSpPr/>
          <p:nvPr/>
        </p:nvSpPr>
        <p:spPr>
          <a:xfrm>
            <a:off x="4911725" y="1645225"/>
            <a:ext cx="2514600" cy="1282700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0B5AF27B-D1FA-4AD3-88F5-6E2A961D1ED7}"/>
              </a:ext>
            </a:extLst>
          </p:cNvPr>
          <p:cNvSpPr txBox="1"/>
          <p:nvPr/>
        </p:nvSpPr>
        <p:spPr>
          <a:xfrm>
            <a:off x="5159375" y="1997530"/>
            <a:ext cx="201930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2800" b="1" dirty="0" err="1">
                <a:solidFill>
                  <a:srgbClr val="ED7D31"/>
                </a:solidFill>
                <a:latin typeface="Century Gothic" panose="020B0502020202020204" pitchFamily="34" charset="0"/>
              </a:rPr>
              <a:t>Directives</a:t>
            </a:r>
            <a:endParaRPr lang="it-IT" dirty="0">
              <a:solidFill>
                <a:srgbClr val="ED7D31"/>
              </a:solidFill>
              <a:latin typeface="Century Gothic" panose="020B0502020202020204" pitchFamily="34" charset="0"/>
            </a:endParaRP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906D4AB7-53D5-4A41-81F8-20F168C24889}"/>
              </a:ext>
            </a:extLst>
          </p:cNvPr>
          <p:cNvSpPr/>
          <p:nvPr/>
        </p:nvSpPr>
        <p:spPr>
          <a:xfrm>
            <a:off x="8039100" y="1636715"/>
            <a:ext cx="2514600" cy="1282700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A3D8FF"/>
              </a:solidFill>
            </a:endParaRP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2DEE0E46-E2CF-4E57-A858-E05A5D6744CB}"/>
              </a:ext>
            </a:extLst>
          </p:cNvPr>
          <p:cNvSpPr txBox="1"/>
          <p:nvPr/>
        </p:nvSpPr>
        <p:spPr>
          <a:xfrm>
            <a:off x="8051800" y="1851837"/>
            <a:ext cx="2514600" cy="95410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2800" b="1" dirty="0">
                <a:solidFill>
                  <a:srgbClr val="F8CEB2"/>
                </a:solidFill>
                <a:latin typeface="Century Gothic" panose="020B0502020202020204" pitchFamily="34" charset="0"/>
              </a:rPr>
              <a:t>Programming </a:t>
            </a:r>
            <a:r>
              <a:rPr lang="it-IT" sz="2800" b="1" dirty="0" err="1">
                <a:solidFill>
                  <a:srgbClr val="F8CEB2"/>
                </a:solidFill>
                <a:latin typeface="Century Gothic" panose="020B0502020202020204" pitchFamily="34" charset="0"/>
              </a:rPr>
              <a:t>languages</a:t>
            </a:r>
            <a:endParaRPr lang="it-IT" dirty="0">
              <a:solidFill>
                <a:srgbClr val="F8CEB2"/>
              </a:solidFill>
              <a:latin typeface="Century Gothic" panose="020B0502020202020204" pitchFamily="34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1675D350-B563-4ED4-8DE3-64FEBA34ED34}"/>
              </a:ext>
            </a:extLst>
          </p:cNvPr>
          <p:cNvSpPr txBox="1"/>
          <p:nvPr/>
        </p:nvSpPr>
        <p:spPr>
          <a:xfrm>
            <a:off x="1625600" y="3099079"/>
            <a:ext cx="2514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>
                <a:solidFill>
                  <a:schemeClr val="bg1">
                    <a:lumMod val="85000"/>
                  </a:schemeClr>
                </a:solidFill>
                <a:latin typeface="Century Gothic" panose="020B0502020202020204" pitchFamily="34" charset="0"/>
              </a:rPr>
              <a:t>«Drop in» </a:t>
            </a:r>
            <a:r>
              <a:rPr lang="it-IT" sz="2400" dirty="0" err="1">
                <a:solidFill>
                  <a:schemeClr val="bg1">
                    <a:lumMod val="85000"/>
                  </a:schemeClr>
                </a:solidFill>
                <a:latin typeface="Century Gothic" panose="020B0502020202020204" pitchFamily="34" charset="0"/>
              </a:rPr>
              <a:t>accelerations</a:t>
            </a:r>
            <a:endParaRPr lang="it-IT" sz="2400" dirty="0">
              <a:solidFill>
                <a:schemeClr val="bg1">
                  <a:lumMod val="8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4A0420F9-230C-424E-A13E-28E84D2B3E76}"/>
              </a:ext>
            </a:extLst>
          </p:cNvPr>
          <p:cNvSpPr txBox="1"/>
          <p:nvPr/>
        </p:nvSpPr>
        <p:spPr>
          <a:xfrm>
            <a:off x="4911725" y="3099079"/>
            <a:ext cx="2514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 err="1">
                <a:latin typeface="Century Gothic" panose="020B0502020202020204" pitchFamily="34" charset="0"/>
              </a:rPr>
              <a:t>Easily</a:t>
            </a:r>
            <a:r>
              <a:rPr lang="it-IT" sz="2400" dirty="0">
                <a:latin typeface="Century Gothic" panose="020B0502020202020204" pitchFamily="34" charset="0"/>
              </a:rPr>
              <a:t> accelerate </a:t>
            </a:r>
            <a:r>
              <a:rPr lang="it-IT" sz="2400" dirty="0" err="1">
                <a:latin typeface="Century Gothic" panose="020B0502020202020204" pitchFamily="34" charset="0"/>
              </a:rPr>
              <a:t>applications</a:t>
            </a:r>
            <a:endParaRPr lang="it-IT" sz="2400" dirty="0">
              <a:latin typeface="Century Gothic" panose="020B0502020202020204" pitchFamily="34" charset="0"/>
            </a:endParaRP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96BE2BB8-73DF-4ADD-8237-CAC0786B601B}"/>
              </a:ext>
            </a:extLst>
          </p:cNvPr>
          <p:cNvSpPr txBox="1"/>
          <p:nvPr/>
        </p:nvSpPr>
        <p:spPr>
          <a:xfrm>
            <a:off x="8051800" y="3134537"/>
            <a:ext cx="2514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>
                <a:solidFill>
                  <a:schemeClr val="bg1">
                    <a:lumMod val="85000"/>
                  </a:schemeClr>
                </a:solidFill>
                <a:latin typeface="Century Gothic" panose="020B0502020202020204" pitchFamily="34" charset="0"/>
              </a:rPr>
              <a:t>Maximum </a:t>
            </a:r>
            <a:r>
              <a:rPr lang="it-IT" sz="2400" dirty="0" err="1">
                <a:solidFill>
                  <a:schemeClr val="bg1">
                    <a:lumMod val="85000"/>
                  </a:schemeClr>
                </a:solidFill>
                <a:latin typeface="Century Gothic" panose="020B0502020202020204" pitchFamily="34" charset="0"/>
              </a:rPr>
              <a:t>flexibility</a:t>
            </a:r>
            <a:endParaRPr lang="it-IT" sz="2400" u="sng" dirty="0">
              <a:solidFill>
                <a:schemeClr val="bg1">
                  <a:lumMod val="8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F212EA42-89C4-4F16-A5E9-5D92B0133E0A}"/>
              </a:ext>
            </a:extLst>
          </p:cNvPr>
          <p:cNvSpPr txBox="1"/>
          <p:nvPr/>
        </p:nvSpPr>
        <p:spPr>
          <a:xfrm flipH="1">
            <a:off x="792029" y="4729652"/>
            <a:ext cx="1114597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it-IT" sz="2400" b="1" dirty="0" err="1">
                <a:solidFill>
                  <a:srgbClr val="ED7D31"/>
                </a:solidFill>
                <a:latin typeface="Century Gothic" panose="020B0502020202020204" pitchFamily="34" charset="0"/>
              </a:rPr>
              <a:t>openMP</a:t>
            </a:r>
            <a:r>
              <a:rPr lang="it-IT" sz="2400" dirty="0">
                <a:latin typeface="Century Gothic" panose="020B0502020202020204" pitchFamily="34" charset="0"/>
              </a:rPr>
              <a:t> from v 4.0 </a:t>
            </a:r>
            <a:r>
              <a:rPr lang="it-IT" sz="2400" dirty="0" err="1">
                <a:latin typeface="Century Gothic" panose="020B0502020202020204" pitchFamily="34" charset="0"/>
              </a:rPr>
              <a:t>allows</a:t>
            </a:r>
            <a:r>
              <a:rPr lang="it-IT" sz="2400" dirty="0">
                <a:latin typeface="Century Gothic" panose="020B0502020202020204" pitchFamily="34" charset="0"/>
              </a:rPr>
              <a:t> </a:t>
            </a:r>
            <a:r>
              <a:rPr lang="it-IT" sz="2400" dirty="0" err="1">
                <a:latin typeface="Century Gothic" panose="020B0502020202020204" pitchFamily="34" charset="0"/>
              </a:rPr>
              <a:t>offloading</a:t>
            </a:r>
            <a:r>
              <a:rPr lang="it-IT" sz="2400" dirty="0">
                <a:latin typeface="Century Gothic" panose="020B0502020202020204" pitchFamily="34" charset="0"/>
              </a:rPr>
              <a:t> of tasks </a:t>
            </a:r>
            <a:r>
              <a:rPr lang="it-IT" sz="2400" dirty="0" err="1">
                <a:latin typeface="Century Gothic" panose="020B0502020202020204" pitchFamily="34" charset="0"/>
              </a:rPr>
              <a:t>onto</a:t>
            </a:r>
            <a:r>
              <a:rPr lang="it-IT" sz="2400" dirty="0">
                <a:latin typeface="Century Gothic" panose="020B0502020202020204" pitchFamily="34" charset="0"/>
              </a:rPr>
              <a:t> </a:t>
            </a:r>
            <a:r>
              <a:rPr lang="it-IT" sz="2400" dirty="0" err="1">
                <a:latin typeface="Century Gothic" panose="020B0502020202020204" pitchFamily="34" charset="0"/>
              </a:rPr>
              <a:t>GPUs</a:t>
            </a:r>
            <a:endParaRPr lang="it-IT" sz="2400" dirty="0">
              <a:latin typeface="Century Gothic" panose="020B0502020202020204" pitchFamily="34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it-IT" sz="2400" b="1" dirty="0" err="1">
                <a:solidFill>
                  <a:srgbClr val="ED7D31"/>
                </a:solidFill>
                <a:latin typeface="Century Gothic" panose="020B0502020202020204" pitchFamily="34" charset="0"/>
              </a:rPr>
              <a:t>openACC</a:t>
            </a:r>
            <a:r>
              <a:rPr lang="it-IT" sz="2400" dirty="0">
                <a:latin typeface="Century Gothic" panose="020B0502020202020204" pitchFamily="34" charset="0"/>
              </a:rPr>
              <a:t> </a:t>
            </a:r>
            <a:r>
              <a:rPr lang="it-IT" sz="2400" dirty="0" err="1">
                <a:latin typeface="Century Gothic" panose="020B0502020202020204" pitchFamily="34" charset="0"/>
              </a:rPr>
              <a:t>allows</a:t>
            </a:r>
            <a:r>
              <a:rPr lang="it-IT" sz="2400" dirty="0">
                <a:latin typeface="Century Gothic" panose="020B0502020202020204" pitchFamily="34" charset="0"/>
              </a:rPr>
              <a:t> to annotate </a:t>
            </a:r>
            <a:r>
              <a:rPr lang="it-IT" sz="2400" dirty="0" err="1">
                <a:latin typeface="Century Gothic" panose="020B0502020202020204" pitchFamily="34" charset="0"/>
              </a:rPr>
              <a:t>areas</a:t>
            </a:r>
            <a:r>
              <a:rPr lang="it-IT" sz="2400" dirty="0">
                <a:latin typeface="Century Gothic" panose="020B0502020202020204" pitchFamily="34" charset="0"/>
              </a:rPr>
              <a:t> of code </a:t>
            </a:r>
            <a:r>
              <a:rPr lang="it-IT" sz="2400" dirty="0" err="1">
                <a:latin typeface="Century Gothic" panose="020B0502020202020204" pitchFamily="34" charset="0"/>
              </a:rPr>
              <a:t>that</a:t>
            </a:r>
            <a:r>
              <a:rPr lang="it-IT" sz="2400" dirty="0">
                <a:latin typeface="Century Gothic" panose="020B0502020202020204" pitchFamily="34" charset="0"/>
              </a:rPr>
              <a:t> </a:t>
            </a:r>
            <a:r>
              <a:rPr lang="it-IT" sz="2400" dirty="0" err="1">
                <a:latin typeface="Century Gothic" panose="020B0502020202020204" pitchFamily="34" charset="0"/>
              </a:rPr>
              <a:t>should</a:t>
            </a:r>
            <a:r>
              <a:rPr lang="it-IT" sz="2400" dirty="0">
                <a:latin typeface="Century Gothic" panose="020B0502020202020204" pitchFamily="34" charset="0"/>
              </a:rPr>
              <a:t> be </a:t>
            </a:r>
            <a:r>
              <a:rPr lang="it-IT" sz="2400" dirty="0" err="1">
                <a:latin typeface="Century Gothic" panose="020B0502020202020204" pitchFamily="34" charset="0"/>
              </a:rPr>
              <a:t>accelerated</a:t>
            </a:r>
            <a:r>
              <a:rPr lang="it-IT" sz="2400" dirty="0">
                <a:latin typeface="Century Gothic" panose="020B0502020202020204" pitchFamily="34" charset="0"/>
              </a:rPr>
              <a:t> </a:t>
            </a:r>
            <a:r>
              <a:rPr lang="it-IT" sz="2400" dirty="0" err="1">
                <a:latin typeface="Century Gothic" panose="020B0502020202020204" pitchFamily="34" charset="0"/>
              </a:rPr>
              <a:t>using</a:t>
            </a:r>
            <a:r>
              <a:rPr lang="it-IT" sz="2400" dirty="0">
                <a:latin typeface="Century Gothic" panose="020B0502020202020204" pitchFamily="34" charset="0"/>
              </a:rPr>
              <a:t> </a:t>
            </a:r>
            <a:r>
              <a:rPr lang="it-IT" sz="2400" dirty="0" err="1">
                <a:latin typeface="Century Gothic" panose="020B0502020202020204" pitchFamily="34" charset="0"/>
              </a:rPr>
              <a:t>compiler</a:t>
            </a:r>
            <a:r>
              <a:rPr lang="it-IT" sz="2400" dirty="0">
                <a:latin typeface="Century Gothic" panose="020B0502020202020204" pitchFamily="34" charset="0"/>
              </a:rPr>
              <a:t> </a:t>
            </a:r>
            <a:r>
              <a:rPr lang="it-IT" sz="2400" dirty="0" err="1">
                <a:latin typeface="Century Gothic" panose="020B0502020202020204" pitchFamily="34" charset="0"/>
              </a:rPr>
              <a:t>directives</a:t>
            </a:r>
            <a:r>
              <a:rPr lang="it-IT" sz="2400" dirty="0">
                <a:latin typeface="Century Gothic" panose="020B0502020202020204" pitchFamily="34" charset="0"/>
              </a:rPr>
              <a:t> and </a:t>
            </a:r>
            <a:r>
              <a:rPr lang="it-IT" sz="2400" dirty="0" err="1">
                <a:latin typeface="Century Gothic" panose="020B0502020202020204" pitchFamily="34" charset="0"/>
              </a:rPr>
              <a:t>additional</a:t>
            </a:r>
            <a:r>
              <a:rPr lang="it-IT" sz="2400" dirty="0">
                <a:latin typeface="Century Gothic" panose="020B0502020202020204" pitchFamily="34" charset="0"/>
              </a:rPr>
              <a:t> </a:t>
            </a:r>
            <a:r>
              <a:rPr lang="it-IT" sz="2400" dirty="0" err="1">
                <a:latin typeface="Century Gothic" panose="020B0502020202020204" pitchFamily="34" charset="0"/>
              </a:rPr>
              <a:t>functions</a:t>
            </a:r>
            <a:endParaRPr lang="it-IT" sz="2400" dirty="0">
              <a:latin typeface="Century Gothic" panose="020B0502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2400" dirty="0">
                <a:latin typeface="Century Gothic" panose="020B0502020202020204" pitchFamily="34" charset="0"/>
              </a:rPr>
              <a:t>…</a:t>
            </a:r>
          </a:p>
        </p:txBody>
      </p:sp>
      <p:pic>
        <p:nvPicPr>
          <p:cNvPr id="22530" name="Picture 2" descr="OpenMP · GitHub">
            <a:extLst>
              <a:ext uri="{FF2B5EF4-FFF2-40B4-BE49-F238E27FC236}">
                <a16:creationId xmlns:a16="http://schemas.microsoft.com/office/drawing/2014/main" id="{43A99C9B-DB5C-4A72-8CD8-39B488744B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431" b="24853"/>
          <a:stretch/>
        </p:blipFill>
        <p:spPr bwMode="auto">
          <a:xfrm>
            <a:off x="996950" y="1926717"/>
            <a:ext cx="2514600" cy="1225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2" name="Picture 4" descr="OpenACC Organization Unveils Expanded Vision to Ready HPC Community for  Exascale">
            <a:extLst>
              <a:ext uri="{FF2B5EF4-FFF2-40B4-BE49-F238E27FC236}">
                <a16:creationId xmlns:a16="http://schemas.microsoft.com/office/drawing/2014/main" id="{4CCA8B5B-C5A9-4E3E-BF05-79B7B70E41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11" b="22226"/>
          <a:stretch/>
        </p:blipFill>
        <p:spPr bwMode="auto">
          <a:xfrm>
            <a:off x="8410575" y="2366403"/>
            <a:ext cx="2914650" cy="983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56459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ttangolo 11">
            <a:extLst>
              <a:ext uri="{FF2B5EF4-FFF2-40B4-BE49-F238E27FC236}">
                <a16:creationId xmlns:a16="http://schemas.microsoft.com/office/drawing/2014/main" id="{23013FAC-B508-8A4A-A4F9-81F19C89D93C}"/>
              </a:ext>
            </a:extLst>
          </p:cNvPr>
          <p:cNvSpPr/>
          <p:nvPr/>
        </p:nvSpPr>
        <p:spPr>
          <a:xfrm>
            <a:off x="0" y="0"/>
            <a:ext cx="12192000" cy="2943810"/>
          </a:xfrm>
          <a:prstGeom prst="rect">
            <a:avLst/>
          </a:prstGeom>
          <a:solidFill>
            <a:srgbClr val="1072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B6187909-5186-2042-B995-9B0DA4935A59}"/>
              </a:ext>
            </a:extLst>
          </p:cNvPr>
          <p:cNvSpPr/>
          <p:nvPr/>
        </p:nvSpPr>
        <p:spPr>
          <a:xfrm>
            <a:off x="0" y="2943811"/>
            <a:ext cx="12191999" cy="39141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CBBC3D14-3B96-2349-9C8D-A30D97D0F4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b="56989"/>
          <a:stretch/>
        </p:blipFill>
        <p:spPr>
          <a:xfrm>
            <a:off x="0" y="0"/>
            <a:ext cx="12191998" cy="2943810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8B6A8B95-77E1-FA47-A08B-F2221BA715DB}"/>
              </a:ext>
            </a:extLst>
          </p:cNvPr>
          <p:cNvSpPr txBox="1"/>
          <p:nvPr/>
        </p:nvSpPr>
        <p:spPr>
          <a:xfrm>
            <a:off x="-3" y="3664419"/>
            <a:ext cx="121920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t-IT"/>
            </a:defPPr>
            <a:lvl1pPr algn="ctr">
              <a:defRPr sz="4800" b="1">
                <a:solidFill>
                  <a:srgbClr val="1072BD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it-IT" sz="5400" dirty="0" err="1"/>
              <a:t>Introduction</a:t>
            </a:r>
            <a:r>
              <a:rPr lang="it-IT" sz="5400" dirty="0"/>
              <a:t> to GPU</a:t>
            </a:r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7E83E351-9BAF-FA45-84BC-C8FF6A499A14}"/>
              </a:ext>
            </a:extLst>
          </p:cNvPr>
          <p:cNvSpPr/>
          <p:nvPr/>
        </p:nvSpPr>
        <p:spPr>
          <a:xfrm>
            <a:off x="5381119" y="2250672"/>
            <a:ext cx="1429761" cy="143100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8953AAD1-BB3F-3B48-9734-150DC769D6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0431" y="2616926"/>
            <a:ext cx="698500" cy="698500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E04F0E25-F70B-5B4D-826F-D5D6FEA76F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9285" y="581226"/>
            <a:ext cx="2664669" cy="1883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6975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ttangolo 22">
            <a:extLst>
              <a:ext uri="{FF2B5EF4-FFF2-40B4-BE49-F238E27FC236}">
                <a16:creationId xmlns:a16="http://schemas.microsoft.com/office/drawing/2014/main" id="{1049C7B8-21A6-A944-AA54-66532A62D9BE}"/>
              </a:ext>
            </a:extLst>
          </p:cNvPr>
          <p:cNvSpPr/>
          <p:nvPr/>
        </p:nvSpPr>
        <p:spPr>
          <a:xfrm>
            <a:off x="506153" y="509286"/>
            <a:ext cx="127321" cy="5847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FC88E915-A38C-4408-8675-CC8854B7B97E}"/>
              </a:ext>
            </a:extLst>
          </p:cNvPr>
          <p:cNvSpPr txBox="1"/>
          <p:nvPr/>
        </p:nvSpPr>
        <p:spPr>
          <a:xfrm>
            <a:off x="792029" y="357743"/>
            <a:ext cx="80657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How do I accelerate </a:t>
            </a:r>
            <a:r>
              <a:rPr lang="it-IT" sz="3200" b="1" dirty="0" err="1">
                <a:solidFill>
                  <a:schemeClr val="accent1"/>
                </a:solidFill>
                <a:latin typeface="Century Gothic" panose="020B0502020202020204" pitchFamily="34" charset="0"/>
              </a:rPr>
              <a:t>applications</a:t>
            </a:r>
            <a:r>
              <a:rPr lang="it-IT" sz="3200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?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00BD72E2-BB2D-47D1-8573-99BDC4AAD949}"/>
              </a:ext>
            </a:extLst>
          </p:cNvPr>
          <p:cNvSpPr/>
          <p:nvPr/>
        </p:nvSpPr>
        <p:spPr>
          <a:xfrm>
            <a:off x="1625600" y="1645225"/>
            <a:ext cx="2514600" cy="1282700"/>
          </a:xfrm>
          <a:prstGeom prst="rect">
            <a:avLst/>
          </a:prstGeom>
          <a:noFill/>
          <a:ln w="76200">
            <a:solidFill>
              <a:srgbClr val="A3D8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A3D8FF"/>
              </a:solidFill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6E4F6AA9-17CD-4A32-BBFE-B07F61E573FB}"/>
              </a:ext>
            </a:extLst>
          </p:cNvPr>
          <p:cNvSpPr txBox="1"/>
          <p:nvPr/>
        </p:nvSpPr>
        <p:spPr>
          <a:xfrm>
            <a:off x="2027238" y="2021115"/>
            <a:ext cx="171450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2800" b="1" dirty="0">
                <a:solidFill>
                  <a:srgbClr val="F8CEB2"/>
                </a:solidFill>
                <a:latin typeface="Century Gothic" panose="020B0502020202020204" pitchFamily="34" charset="0"/>
              </a:rPr>
              <a:t>Libraries</a:t>
            </a:r>
            <a:endParaRPr lang="it-IT" dirty="0">
              <a:solidFill>
                <a:srgbClr val="F8CEB2"/>
              </a:solidFill>
              <a:latin typeface="Century Gothic" panose="020B0502020202020204" pitchFamily="34" charset="0"/>
            </a:endParaRPr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9D16D7FE-135B-4AC8-B5E8-1C2BE4E2D6A4}"/>
              </a:ext>
            </a:extLst>
          </p:cNvPr>
          <p:cNvSpPr/>
          <p:nvPr/>
        </p:nvSpPr>
        <p:spPr>
          <a:xfrm>
            <a:off x="4911725" y="1645225"/>
            <a:ext cx="2514600" cy="1282700"/>
          </a:xfrm>
          <a:prstGeom prst="rect">
            <a:avLst/>
          </a:prstGeom>
          <a:noFill/>
          <a:ln w="76200">
            <a:solidFill>
              <a:srgbClr val="A3D8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A3D8FF"/>
              </a:solidFill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0B5AF27B-D1FA-4AD3-88F5-6E2A961D1ED7}"/>
              </a:ext>
            </a:extLst>
          </p:cNvPr>
          <p:cNvSpPr txBox="1"/>
          <p:nvPr/>
        </p:nvSpPr>
        <p:spPr>
          <a:xfrm>
            <a:off x="5159375" y="1997530"/>
            <a:ext cx="201930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2800" b="1" dirty="0" err="1">
                <a:solidFill>
                  <a:srgbClr val="F8CEB2"/>
                </a:solidFill>
                <a:latin typeface="Century Gothic" panose="020B0502020202020204" pitchFamily="34" charset="0"/>
              </a:rPr>
              <a:t>Directives</a:t>
            </a:r>
            <a:endParaRPr lang="it-IT" dirty="0">
              <a:solidFill>
                <a:srgbClr val="F8CEB2"/>
              </a:solidFill>
              <a:latin typeface="Century Gothic" panose="020B0502020202020204" pitchFamily="34" charset="0"/>
            </a:endParaRP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906D4AB7-53D5-4A41-81F8-20F168C24889}"/>
              </a:ext>
            </a:extLst>
          </p:cNvPr>
          <p:cNvSpPr/>
          <p:nvPr/>
        </p:nvSpPr>
        <p:spPr>
          <a:xfrm>
            <a:off x="8051800" y="1645225"/>
            <a:ext cx="2514600" cy="1282700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2DEE0E46-E2CF-4E57-A858-E05A5D6744CB}"/>
              </a:ext>
            </a:extLst>
          </p:cNvPr>
          <p:cNvSpPr txBox="1"/>
          <p:nvPr/>
        </p:nvSpPr>
        <p:spPr>
          <a:xfrm>
            <a:off x="8051800" y="1851837"/>
            <a:ext cx="2514600" cy="95410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2800" b="1" dirty="0">
                <a:solidFill>
                  <a:srgbClr val="ED7D31"/>
                </a:solidFill>
                <a:latin typeface="Century Gothic" panose="020B0502020202020204" pitchFamily="34" charset="0"/>
              </a:rPr>
              <a:t>Programming </a:t>
            </a:r>
            <a:r>
              <a:rPr lang="it-IT" sz="2800" b="1" dirty="0" err="1">
                <a:solidFill>
                  <a:srgbClr val="ED7D31"/>
                </a:solidFill>
                <a:latin typeface="Century Gothic" panose="020B0502020202020204" pitchFamily="34" charset="0"/>
              </a:rPr>
              <a:t>languages</a:t>
            </a:r>
            <a:endParaRPr lang="it-IT" dirty="0">
              <a:solidFill>
                <a:srgbClr val="ED7D31"/>
              </a:solidFill>
              <a:latin typeface="Century Gothic" panose="020B0502020202020204" pitchFamily="34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1675D350-B563-4ED4-8DE3-64FEBA34ED34}"/>
              </a:ext>
            </a:extLst>
          </p:cNvPr>
          <p:cNvSpPr txBox="1"/>
          <p:nvPr/>
        </p:nvSpPr>
        <p:spPr>
          <a:xfrm>
            <a:off x="1625600" y="3099079"/>
            <a:ext cx="2514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>
                <a:solidFill>
                  <a:schemeClr val="bg1">
                    <a:lumMod val="85000"/>
                  </a:schemeClr>
                </a:solidFill>
                <a:latin typeface="Century Gothic" panose="020B0502020202020204" pitchFamily="34" charset="0"/>
              </a:rPr>
              <a:t>«Drop in» </a:t>
            </a:r>
            <a:r>
              <a:rPr lang="it-IT" sz="2400" dirty="0" err="1">
                <a:solidFill>
                  <a:schemeClr val="bg1">
                    <a:lumMod val="85000"/>
                  </a:schemeClr>
                </a:solidFill>
                <a:latin typeface="Century Gothic" panose="020B0502020202020204" pitchFamily="34" charset="0"/>
              </a:rPr>
              <a:t>accelerations</a:t>
            </a:r>
            <a:endParaRPr lang="it-IT" sz="2400" dirty="0">
              <a:solidFill>
                <a:schemeClr val="bg1">
                  <a:lumMod val="8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4A0420F9-230C-424E-A13E-28E84D2B3E76}"/>
              </a:ext>
            </a:extLst>
          </p:cNvPr>
          <p:cNvSpPr txBox="1"/>
          <p:nvPr/>
        </p:nvSpPr>
        <p:spPr>
          <a:xfrm>
            <a:off x="4911725" y="3099079"/>
            <a:ext cx="2514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 err="1">
                <a:solidFill>
                  <a:schemeClr val="bg1">
                    <a:lumMod val="85000"/>
                  </a:schemeClr>
                </a:solidFill>
                <a:latin typeface="Century Gothic" panose="020B0502020202020204" pitchFamily="34" charset="0"/>
              </a:rPr>
              <a:t>Easily</a:t>
            </a:r>
            <a:r>
              <a:rPr lang="it-IT" sz="2400" dirty="0">
                <a:solidFill>
                  <a:schemeClr val="bg1">
                    <a:lumMod val="85000"/>
                  </a:schemeClr>
                </a:solidFill>
                <a:latin typeface="Century Gothic" panose="020B0502020202020204" pitchFamily="34" charset="0"/>
              </a:rPr>
              <a:t> accelerate </a:t>
            </a:r>
            <a:r>
              <a:rPr lang="it-IT" sz="2400" dirty="0" err="1">
                <a:solidFill>
                  <a:schemeClr val="bg1">
                    <a:lumMod val="85000"/>
                  </a:schemeClr>
                </a:solidFill>
                <a:latin typeface="Century Gothic" panose="020B0502020202020204" pitchFamily="34" charset="0"/>
              </a:rPr>
              <a:t>applications</a:t>
            </a:r>
            <a:endParaRPr lang="it-IT" sz="2400" dirty="0">
              <a:solidFill>
                <a:schemeClr val="bg1">
                  <a:lumMod val="8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96BE2BB8-73DF-4ADD-8237-CAC0786B601B}"/>
              </a:ext>
            </a:extLst>
          </p:cNvPr>
          <p:cNvSpPr txBox="1"/>
          <p:nvPr/>
        </p:nvSpPr>
        <p:spPr>
          <a:xfrm>
            <a:off x="8051800" y="3134537"/>
            <a:ext cx="2514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>
                <a:latin typeface="Century Gothic" panose="020B0502020202020204" pitchFamily="34" charset="0"/>
              </a:rPr>
              <a:t>Maximum </a:t>
            </a:r>
            <a:r>
              <a:rPr lang="it-IT" sz="2400" dirty="0" err="1">
                <a:latin typeface="Century Gothic" panose="020B0502020202020204" pitchFamily="34" charset="0"/>
              </a:rPr>
              <a:t>flexibility</a:t>
            </a:r>
            <a:endParaRPr lang="it-IT" sz="2400" u="sng" dirty="0">
              <a:latin typeface="Century Gothic" panose="020B0502020202020204" pitchFamily="34" charset="0"/>
            </a:endParaRP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CAE46DB1-F527-4CA5-9E4F-38D552757304}"/>
              </a:ext>
            </a:extLst>
          </p:cNvPr>
          <p:cNvSpPr txBox="1"/>
          <p:nvPr/>
        </p:nvSpPr>
        <p:spPr>
          <a:xfrm flipH="1">
            <a:off x="792029" y="4488352"/>
            <a:ext cx="11145971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2800" b="1" dirty="0">
                <a:solidFill>
                  <a:srgbClr val="ED7D31"/>
                </a:solidFill>
                <a:latin typeface="Century Gothic" panose="020B0502020202020204" pitchFamily="34" charset="0"/>
              </a:rPr>
              <a:t>CUDA</a:t>
            </a:r>
            <a:r>
              <a:rPr lang="it-IT" sz="2800" dirty="0">
                <a:latin typeface="Century Gothic" panose="020B0502020202020204" pitchFamily="34" charset="0"/>
              </a:rPr>
              <a:t>: C extension, </a:t>
            </a:r>
            <a:r>
              <a:rPr lang="it-IT" sz="2800" dirty="0" err="1">
                <a:latin typeface="Century Gothic" panose="020B0502020202020204" pitchFamily="34" charset="0"/>
              </a:rPr>
              <a:t>developed</a:t>
            </a:r>
            <a:r>
              <a:rPr lang="it-IT" sz="2800" dirty="0">
                <a:latin typeface="Century Gothic" panose="020B0502020202020204" pitchFamily="34" charset="0"/>
              </a:rPr>
              <a:t> by NVIDIA, PGI </a:t>
            </a:r>
            <a:r>
              <a:rPr lang="it-IT" sz="2800" dirty="0" err="1">
                <a:latin typeface="Century Gothic" panose="020B0502020202020204" pitchFamily="34" charset="0"/>
              </a:rPr>
              <a:t>compiler</a:t>
            </a:r>
            <a:r>
              <a:rPr lang="it-IT" sz="2800" dirty="0">
                <a:latin typeface="Century Gothic" panose="020B0502020202020204" pitchFamily="34" charset="0"/>
              </a:rPr>
              <a:t>, FORTRAN extension.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2800" b="1" dirty="0" err="1">
                <a:solidFill>
                  <a:srgbClr val="ED7D31"/>
                </a:solidFill>
                <a:latin typeface="Century Gothic" panose="020B0502020202020204" pitchFamily="34" charset="0"/>
              </a:rPr>
              <a:t>OpenCL</a:t>
            </a:r>
            <a:r>
              <a:rPr lang="it-IT" sz="2800" dirty="0">
                <a:latin typeface="Century Gothic" panose="020B0502020202020204" pitchFamily="34" charset="0"/>
              </a:rPr>
              <a:t>: </a:t>
            </a:r>
            <a:r>
              <a:rPr lang="en-US" sz="2800" dirty="0">
                <a:latin typeface="Century Gothic" panose="020B0502020202020204" pitchFamily="34" charset="0"/>
              </a:rPr>
              <a:t>General framework for writing programs across heterogenous devices. Often used for non-NVIDIA GPUs and FPGAs. Open source. Low level and verbose language.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>
              <a:latin typeface="Century Gothic" panose="020B0502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it-IT" sz="2400" dirty="0">
              <a:latin typeface="Century Gothic" panose="020B0502020202020204" pitchFamily="34" charset="0"/>
            </a:endParaRPr>
          </a:p>
        </p:txBody>
      </p:sp>
      <p:pic>
        <p:nvPicPr>
          <p:cNvPr id="21506" name="Picture 2" descr="CUDA - Wikipedia">
            <a:extLst>
              <a:ext uri="{FF2B5EF4-FFF2-40B4-BE49-F238E27FC236}">
                <a16:creationId xmlns:a16="http://schemas.microsoft.com/office/drawing/2014/main" id="{F8AD34DC-C3C7-484D-9489-7DAA899B54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263" y="1629416"/>
            <a:ext cx="2752725" cy="1666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10" name="Picture 6" descr="OpenCL - Wikipedia">
            <a:extLst>
              <a:ext uri="{FF2B5EF4-FFF2-40B4-BE49-F238E27FC236}">
                <a16:creationId xmlns:a16="http://schemas.microsoft.com/office/drawing/2014/main" id="{A932038A-B585-4AB4-B339-50D31E7D05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2662" y="2572559"/>
            <a:ext cx="2752725" cy="1228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52089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ttangolo 22">
            <a:extLst>
              <a:ext uri="{FF2B5EF4-FFF2-40B4-BE49-F238E27FC236}">
                <a16:creationId xmlns:a16="http://schemas.microsoft.com/office/drawing/2014/main" id="{1049C7B8-21A6-A944-AA54-66532A62D9BE}"/>
              </a:ext>
            </a:extLst>
          </p:cNvPr>
          <p:cNvSpPr/>
          <p:nvPr/>
        </p:nvSpPr>
        <p:spPr>
          <a:xfrm>
            <a:off x="506153" y="509286"/>
            <a:ext cx="127321" cy="5847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FC88E915-A38C-4408-8675-CC8854B7B97E}"/>
              </a:ext>
            </a:extLst>
          </p:cNvPr>
          <p:cNvSpPr txBox="1"/>
          <p:nvPr/>
        </p:nvSpPr>
        <p:spPr>
          <a:xfrm>
            <a:off x="792029" y="357743"/>
            <a:ext cx="80657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How do I accelerate </a:t>
            </a:r>
            <a:r>
              <a:rPr lang="it-IT" sz="3200" b="1" dirty="0" err="1">
                <a:solidFill>
                  <a:schemeClr val="accent1"/>
                </a:solidFill>
                <a:latin typeface="Century Gothic" panose="020B0502020202020204" pitchFamily="34" charset="0"/>
              </a:rPr>
              <a:t>applications</a:t>
            </a:r>
            <a:r>
              <a:rPr lang="it-IT" sz="3200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?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00BD72E2-BB2D-47D1-8573-99BDC4AAD949}"/>
              </a:ext>
            </a:extLst>
          </p:cNvPr>
          <p:cNvSpPr/>
          <p:nvPr/>
        </p:nvSpPr>
        <p:spPr>
          <a:xfrm>
            <a:off x="1625600" y="1645225"/>
            <a:ext cx="2514600" cy="1282700"/>
          </a:xfrm>
          <a:prstGeom prst="rect">
            <a:avLst/>
          </a:prstGeom>
          <a:noFill/>
          <a:ln w="76200">
            <a:solidFill>
              <a:srgbClr val="A3D8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A3D8FF"/>
              </a:solidFill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6E4F6AA9-17CD-4A32-BBFE-B07F61E573FB}"/>
              </a:ext>
            </a:extLst>
          </p:cNvPr>
          <p:cNvSpPr txBox="1"/>
          <p:nvPr/>
        </p:nvSpPr>
        <p:spPr>
          <a:xfrm>
            <a:off x="2027238" y="2021115"/>
            <a:ext cx="171450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2800" b="1" dirty="0">
                <a:solidFill>
                  <a:srgbClr val="F8CEB2"/>
                </a:solidFill>
                <a:latin typeface="Century Gothic" panose="020B0502020202020204" pitchFamily="34" charset="0"/>
              </a:rPr>
              <a:t>Libraries</a:t>
            </a:r>
            <a:endParaRPr lang="it-IT" dirty="0">
              <a:solidFill>
                <a:srgbClr val="F8CEB2"/>
              </a:solidFill>
              <a:latin typeface="Century Gothic" panose="020B0502020202020204" pitchFamily="34" charset="0"/>
            </a:endParaRPr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9D16D7FE-135B-4AC8-B5E8-1C2BE4E2D6A4}"/>
              </a:ext>
            </a:extLst>
          </p:cNvPr>
          <p:cNvSpPr/>
          <p:nvPr/>
        </p:nvSpPr>
        <p:spPr>
          <a:xfrm>
            <a:off x="4911725" y="1645225"/>
            <a:ext cx="2514600" cy="1282700"/>
          </a:xfrm>
          <a:prstGeom prst="rect">
            <a:avLst/>
          </a:prstGeom>
          <a:noFill/>
          <a:ln w="76200">
            <a:solidFill>
              <a:srgbClr val="A3D8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A3D8FF"/>
              </a:solidFill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0B5AF27B-D1FA-4AD3-88F5-6E2A961D1ED7}"/>
              </a:ext>
            </a:extLst>
          </p:cNvPr>
          <p:cNvSpPr txBox="1"/>
          <p:nvPr/>
        </p:nvSpPr>
        <p:spPr>
          <a:xfrm>
            <a:off x="5159375" y="1997530"/>
            <a:ext cx="201930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2800" b="1" dirty="0" err="1">
                <a:solidFill>
                  <a:srgbClr val="F8CEB2"/>
                </a:solidFill>
                <a:latin typeface="Century Gothic" panose="020B0502020202020204" pitchFamily="34" charset="0"/>
              </a:rPr>
              <a:t>Directives</a:t>
            </a:r>
            <a:endParaRPr lang="it-IT" dirty="0">
              <a:solidFill>
                <a:srgbClr val="F8CEB2"/>
              </a:solidFill>
              <a:latin typeface="Century Gothic" panose="020B0502020202020204" pitchFamily="34" charset="0"/>
            </a:endParaRP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906D4AB7-53D5-4A41-81F8-20F168C24889}"/>
              </a:ext>
            </a:extLst>
          </p:cNvPr>
          <p:cNvSpPr/>
          <p:nvPr/>
        </p:nvSpPr>
        <p:spPr>
          <a:xfrm>
            <a:off x="8051800" y="1645225"/>
            <a:ext cx="2514600" cy="1282700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2DEE0E46-E2CF-4E57-A858-E05A5D6744CB}"/>
              </a:ext>
            </a:extLst>
          </p:cNvPr>
          <p:cNvSpPr txBox="1"/>
          <p:nvPr/>
        </p:nvSpPr>
        <p:spPr>
          <a:xfrm>
            <a:off x="8051800" y="1851837"/>
            <a:ext cx="2514600" cy="95410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2800" b="1" dirty="0">
                <a:solidFill>
                  <a:srgbClr val="ED7D31"/>
                </a:solidFill>
                <a:latin typeface="Century Gothic" panose="020B0502020202020204" pitchFamily="34" charset="0"/>
              </a:rPr>
              <a:t>Programming </a:t>
            </a:r>
            <a:r>
              <a:rPr lang="it-IT" sz="2800" b="1" dirty="0" err="1">
                <a:solidFill>
                  <a:srgbClr val="ED7D31"/>
                </a:solidFill>
                <a:latin typeface="Century Gothic" panose="020B0502020202020204" pitchFamily="34" charset="0"/>
              </a:rPr>
              <a:t>languages</a:t>
            </a:r>
            <a:endParaRPr lang="it-IT" dirty="0">
              <a:solidFill>
                <a:srgbClr val="ED7D31"/>
              </a:solidFill>
              <a:latin typeface="Century Gothic" panose="020B0502020202020204" pitchFamily="34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1675D350-B563-4ED4-8DE3-64FEBA34ED34}"/>
              </a:ext>
            </a:extLst>
          </p:cNvPr>
          <p:cNvSpPr txBox="1"/>
          <p:nvPr/>
        </p:nvSpPr>
        <p:spPr>
          <a:xfrm>
            <a:off x="1625600" y="3099079"/>
            <a:ext cx="2514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>
                <a:solidFill>
                  <a:schemeClr val="bg1">
                    <a:lumMod val="85000"/>
                  </a:schemeClr>
                </a:solidFill>
                <a:latin typeface="Century Gothic" panose="020B0502020202020204" pitchFamily="34" charset="0"/>
              </a:rPr>
              <a:t>«Drop in» </a:t>
            </a:r>
            <a:r>
              <a:rPr lang="it-IT" sz="2400" dirty="0" err="1">
                <a:solidFill>
                  <a:schemeClr val="bg1">
                    <a:lumMod val="85000"/>
                  </a:schemeClr>
                </a:solidFill>
                <a:latin typeface="Century Gothic" panose="020B0502020202020204" pitchFamily="34" charset="0"/>
              </a:rPr>
              <a:t>accelerations</a:t>
            </a:r>
            <a:endParaRPr lang="it-IT" sz="2400" dirty="0">
              <a:solidFill>
                <a:schemeClr val="bg1">
                  <a:lumMod val="8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4A0420F9-230C-424E-A13E-28E84D2B3E76}"/>
              </a:ext>
            </a:extLst>
          </p:cNvPr>
          <p:cNvSpPr txBox="1"/>
          <p:nvPr/>
        </p:nvSpPr>
        <p:spPr>
          <a:xfrm>
            <a:off x="4911725" y="3099079"/>
            <a:ext cx="2514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 err="1">
                <a:solidFill>
                  <a:schemeClr val="bg1">
                    <a:lumMod val="85000"/>
                  </a:schemeClr>
                </a:solidFill>
                <a:latin typeface="Century Gothic" panose="020B0502020202020204" pitchFamily="34" charset="0"/>
              </a:rPr>
              <a:t>Easily</a:t>
            </a:r>
            <a:r>
              <a:rPr lang="it-IT" sz="2400" dirty="0">
                <a:solidFill>
                  <a:schemeClr val="bg1">
                    <a:lumMod val="85000"/>
                  </a:schemeClr>
                </a:solidFill>
                <a:latin typeface="Century Gothic" panose="020B0502020202020204" pitchFamily="34" charset="0"/>
              </a:rPr>
              <a:t> accelerate </a:t>
            </a:r>
            <a:r>
              <a:rPr lang="it-IT" sz="2400" dirty="0" err="1">
                <a:solidFill>
                  <a:schemeClr val="bg1">
                    <a:lumMod val="85000"/>
                  </a:schemeClr>
                </a:solidFill>
                <a:latin typeface="Century Gothic" panose="020B0502020202020204" pitchFamily="34" charset="0"/>
              </a:rPr>
              <a:t>applications</a:t>
            </a:r>
            <a:endParaRPr lang="it-IT" sz="2400" dirty="0">
              <a:solidFill>
                <a:schemeClr val="bg1">
                  <a:lumMod val="8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96BE2BB8-73DF-4ADD-8237-CAC0786B601B}"/>
              </a:ext>
            </a:extLst>
          </p:cNvPr>
          <p:cNvSpPr txBox="1"/>
          <p:nvPr/>
        </p:nvSpPr>
        <p:spPr>
          <a:xfrm>
            <a:off x="8051800" y="3134537"/>
            <a:ext cx="2514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>
                <a:latin typeface="Century Gothic" panose="020B0502020202020204" pitchFamily="34" charset="0"/>
              </a:rPr>
              <a:t>Maximum </a:t>
            </a:r>
            <a:r>
              <a:rPr lang="it-IT" sz="2400" dirty="0" err="1">
                <a:latin typeface="Century Gothic" panose="020B0502020202020204" pitchFamily="34" charset="0"/>
              </a:rPr>
              <a:t>flexibility</a:t>
            </a:r>
            <a:endParaRPr lang="it-IT" sz="2400" u="sng" dirty="0">
              <a:latin typeface="Century Gothic" panose="020B0502020202020204" pitchFamily="34" charset="0"/>
            </a:endParaRP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CAE46DB1-F527-4CA5-9E4F-38D552757304}"/>
              </a:ext>
            </a:extLst>
          </p:cNvPr>
          <p:cNvSpPr txBox="1"/>
          <p:nvPr/>
        </p:nvSpPr>
        <p:spPr>
          <a:xfrm flipH="1">
            <a:off x="792029" y="4488352"/>
            <a:ext cx="11145971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2800" b="1" dirty="0">
                <a:solidFill>
                  <a:srgbClr val="ED7D31"/>
                </a:solidFill>
                <a:latin typeface="Century Gothic" panose="020B0502020202020204" pitchFamily="34" charset="0"/>
              </a:rPr>
              <a:t>HIP</a:t>
            </a:r>
            <a:r>
              <a:rPr lang="it-IT" sz="2800" dirty="0">
                <a:latin typeface="Century Gothic" panose="020B0502020202020204" pitchFamily="34" charset="0"/>
              </a:rPr>
              <a:t>: </a:t>
            </a:r>
            <a:r>
              <a:rPr lang="it-IT" sz="2800" dirty="0" err="1">
                <a:latin typeface="Century Gothic" panose="020B0502020202020204" pitchFamily="34" charset="0"/>
              </a:rPr>
              <a:t>developed</a:t>
            </a:r>
            <a:r>
              <a:rPr lang="it-IT" sz="2800" dirty="0">
                <a:latin typeface="Century Gothic" panose="020B0502020202020204" pitchFamily="34" charset="0"/>
              </a:rPr>
              <a:t> by AMD, </a:t>
            </a:r>
            <a:r>
              <a:rPr lang="it-IT" sz="2800" dirty="0" err="1">
                <a:latin typeface="Century Gothic" panose="020B0502020202020204" pitchFamily="34" charset="0"/>
              </a:rPr>
              <a:t>interface</a:t>
            </a:r>
            <a:r>
              <a:rPr lang="it-IT" sz="2800" dirty="0">
                <a:latin typeface="Century Gothic" panose="020B0502020202020204" pitchFamily="34" charset="0"/>
              </a:rPr>
              <a:t> </a:t>
            </a:r>
            <a:r>
              <a:rPr lang="it-IT" sz="2800" dirty="0" err="1">
                <a:latin typeface="Century Gothic" panose="020B0502020202020204" pitchFamily="34" charset="0"/>
              </a:rPr>
              <a:t>similar</a:t>
            </a:r>
            <a:r>
              <a:rPr lang="it-IT" sz="2800" dirty="0">
                <a:latin typeface="Century Gothic" panose="020B0502020202020204" pitchFamily="34" charset="0"/>
              </a:rPr>
              <a:t> to CUDA, </a:t>
            </a:r>
            <a:r>
              <a:rPr lang="it-IT" sz="2800" dirty="0" err="1">
                <a:latin typeface="Century Gothic" panose="020B0502020202020204" pitchFamily="34" charset="0"/>
              </a:rPr>
              <a:t>designed</a:t>
            </a:r>
            <a:r>
              <a:rPr lang="it-IT" sz="2800" dirty="0">
                <a:latin typeface="Century Gothic" panose="020B0502020202020204" pitchFamily="34" charset="0"/>
              </a:rPr>
              <a:t> to </a:t>
            </a:r>
            <a:r>
              <a:rPr lang="it-IT" sz="2800" dirty="0" err="1">
                <a:latin typeface="Century Gothic" panose="020B0502020202020204" pitchFamily="34" charset="0"/>
              </a:rPr>
              <a:t>easily</a:t>
            </a:r>
            <a:r>
              <a:rPr lang="it-IT" sz="2800" dirty="0">
                <a:latin typeface="Century Gothic" panose="020B0502020202020204" pitchFamily="34" charset="0"/>
              </a:rPr>
              <a:t> </a:t>
            </a:r>
            <a:r>
              <a:rPr lang="it-IT" sz="2800" dirty="0" err="1">
                <a:latin typeface="Century Gothic" panose="020B0502020202020204" pitchFamily="34" charset="0"/>
              </a:rPr>
              <a:t>convert</a:t>
            </a:r>
            <a:r>
              <a:rPr lang="it-IT" sz="2800" dirty="0">
                <a:latin typeface="Century Gothic" panose="020B0502020202020204" pitchFamily="34" charset="0"/>
              </a:rPr>
              <a:t> </a:t>
            </a:r>
            <a:r>
              <a:rPr lang="it-IT" sz="2800" dirty="0" err="1">
                <a:latin typeface="Century Gothic" panose="020B0502020202020204" pitchFamily="34" charset="0"/>
              </a:rPr>
              <a:t>existing</a:t>
            </a:r>
            <a:r>
              <a:rPr lang="it-IT" sz="2800" dirty="0">
                <a:latin typeface="Century Gothic" panose="020B0502020202020204" pitchFamily="34" charset="0"/>
              </a:rPr>
              <a:t> CUDA code (</a:t>
            </a:r>
            <a:r>
              <a:rPr lang="it-IT" sz="2800" dirty="0" err="1">
                <a:latin typeface="Century Gothic" panose="020B0502020202020204" pitchFamily="34" charset="0"/>
              </a:rPr>
              <a:t>HIPify</a:t>
            </a:r>
            <a:r>
              <a:rPr lang="it-IT" sz="2800" dirty="0">
                <a:latin typeface="Century Gothic" panose="020B0502020202020204" pitchFamily="34" charset="0"/>
              </a:rPr>
              <a:t> tool to </a:t>
            </a:r>
            <a:r>
              <a:rPr lang="it-IT" sz="2800" dirty="0" err="1">
                <a:latin typeface="Century Gothic" panose="020B0502020202020204" pitchFamily="34" charset="0"/>
              </a:rPr>
              <a:t>automate</a:t>
            </a:r>
            <a:r>
              <a:rPr lang="it-IT" sz="2800" dirty="0">
                <a:latin typeface="Century Gothic" panose="020B0502020202020204" pitchFamily="34" charset="0"/>
              </a:rPr>
              <a:t> </a:t>
            </a:r>
            <a:r>
              <a:rPr lang="it-IT" sz="2800" dirty="0" err="1">
                <a:latin typeface="Century Gothic" panose="020B0502020202020204" pitchFamily="34" charset="0"/>
              </a:rPr>
              <a:t>this</a:t>
            </a:r>
            <a:r>
              <a:rPr lang="it-IT" sz="2800" dirty="0">
                <a:latin typeface="Century Gothic" panose="020B0502020202020204" pitchFamily="34" charset="0"/>
              </a:rPr>
              <a:t> </a:t>
            </a:r>
            <a:r>
              <a:rPr lang="it-IT" sz="2800" dirty="0" err="1">
                <a:latin typeface="Century Gothic" panose="020B0502020202020204" pitchFamily="34" charset="0"/>
              </a:rPr>
              <a:t>conversion</a:t>
            </a:r>
            <a:r>
              <a:rPr lang="it-IT" sz="2800" dirty="0">
                <a:latin typeface="Century Gothic" panose="020B0502020202020204" pitchFamily="34" charset="0"/>
              </a:rPr>
              <a:t>)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it-IT" sz="2800" b="1" dirty="0">
                <a:solidFill>
                  <a:srgbClr val="ED7D31"/>
                </a:solidFill>
                <a:latin typeface="Century Gothic" panose="020B0502020202020204" pitchFamily="34" charset="0"/>
              </a:rPr>
              <a:t>Python support</a:t>
            </a:r>
            <a:r>
              <a:rPr lang="it-IT" sz="2800" dirty="0">
                <a:latin typeface="Century Gothic" panose="020B0502020202020204" pitchFamily="34" charset="0"/>
              </a:rPr>
              <a:t>: </a:t>
            </a:r>
            <a:r>
              <a:rPr lang="it-IT" sz="2800" b="1" dirty="0" err="1">
                <a:latin typeface="Century Gothic" panose="020B0502020202020204" pitchFamily="34" charset="0"/>
              </a:rPr>
              <a:t>pyCUDA</a:t>
            </a:r>
            <a:r>
              <a:rPr lang="it-IT" sz="2800" dirty="0">
                <a:latin typeface="Century Gothic" panose="020B0502020202020204" pitchFamily="34" charset="0"/>
              </a:rPr>
              <a:t>, </a:t>
            </a:r>
            <a:r>
              <a:rPr lang="it-IT" sz="2800" b="1" dirty="0" err="1">
                <a:latin typeface="Century Gothic" panose="020B0502020202020204" pitchFamily="34" charset="0"/>
              </a:rPr>
              <a:t>cuPy</a:t>
            </a:r>
            <a:r>
              <a:rPr lang="it-IT" sz="2800" dirty="0">
                <a:latin typeface="Century Gothic" panose="020B0502020202020204" pitchFamily="34" charset="0"/>
              </a:rPr>
              <a:t> (open source </a:t>
            </a:r>
            <a:r>
              <a:rPr lang="it-IT" sz="2800" dirty="0" err="1">
                <a:latin typeface="Century Gothic" panose="020B0502020202020204" pitchFamily="34" charset="0"/>
              </a:rPr>
              <a:t>NumPy</a:t>
            </a:r>
            <a:r>
              <a:rPr lang="it-IT" sz="2800" dirty="0">
                <a:latin typeface="Century Gothic" panose="020B0502020202020204" pitchFamily="34" charset="0"/>
              </a:rPr>
              <a:t>/</a:t>
            </a:r>
            <a:r>
              <a:rPr lang="it-IT" sz="2800" dirty="0" err="1">
                <a:latin typeface="Century Gothic" panose="020B0502020202020204" pitchFamily="34" charset="0"/>
              </a:rPr>
              <a:t>SciPy</a:t>
            </a:r>
            <a:r>
              <a:rPr lang="it-IT" sz="2800" dirty="0">
                <a:latin typeface="Century Gothic" panose="020B0502020202020204" pitchFamily="34" charset="0"/>
              </a:rPr>
              <a:t> </a:t>
            </a:r>
            <a:r>
              <a:rPr lang="it-IT" sz="2800" dirty="0" err="1">
                <a:latin typeface="Century Gothic" panose="020B0502020202020204" pitchFamily="34" charset="0"/>
              </a:rPr>
              <a:t>compatible</a:t>
            </a:r>
            <a:r>
              <a:rPr lang="it-IT" sz="2800" dirty="0">
                <a:latin typeface="Century Gothic" panose="020B0502020202020204" pitchFamily="34" charset="0"/>
              </a:rPr>
              <a:t> </a:t>
            </a:r>
            <a:r>
              <a:rPr lang="it-IT" sz="2800" dirty="0" err="1">
                <a:latin typeface="Century Gothic" panose="020B0502020202020204" pitchFamily="34" charset="0"/>
              </a:rPr>
              <a:t>lib</a:t>
            </a:r>
            <a:r>
              <a:rPr lang="it-IT" sz="2800" dirty="0">
                <a:latin typeface="Century Gothic" panose="020B0502020202020204" pitchFamily="34" charset="0"/>
              </a:rPr>
              <a:t>)</a:t>
            </a:r>
            <a:r>
              <a:rPr lang="en-US" sz="2800" dirty="0">
                <a:latin typeface="Century Gothic" panose="020B0502020202020204" pitchFamily="34" charset="0"/>
              </a:rPr>
              <a:t>, </a:t>
            </a:r>
            <a:r>
              <a:rPr lang="en-US" sz="2800" b="1" dirty="0" err="1">
                <a:latin typeface="Century Gothic" panose="020B0502020202020204" pitchFamily="34" charset="0"/>
              </a:rPr>
              <a:t>numba</a:t>
            </a:r>
            <a:r>
              <a:rPr lang="en-US" sz="2800" dirty="0">
                <a:latin typeface="Century Gothic" panose="020B0502020202020204" pitchFamily="34" charset="0"/>
              </a:rPr>
              <a:t> (decorators or CUDA language)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>
              <a:latin typeface="Century Gothic" panose="020B0502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it-IT" sz="2400" dirty="0">
              <a:latin typeface="Century Gothic" panose="020B0502020202020204" pitchFamily="34" charset="0"/>
            </a:endParaRPr>
          </a:p>
        </p:txBody>
      </p:sp>
      <p:pic>
        <p:nvPicPr>
          <p:cNvPr id="20482" name="Picture 2" descr="ROCm Developer Tools · GitHub">
            <a:extLst>
              <a:ext uri="{FF2B5EF4-FFF2-40B4-BE49-F238E27FC236}">
                <a16:creationId xmlns:a16="http://schemas.microsoft.com/office/drawing/2014/main" id="{AA5EC9E7-EB3E-4EAD-BC15-77385CD799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556" y="1666274"/>
            <a:ext cx="1749057" cy="1749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4" name="Picture 4" descr="Numba: A High Performance Python Compiler">
            <a:extLst>
              <a:ext uri="{FF2B5EF4-FFF2-40B4-BE49-F238E27FC236}">
                <a16:creationId xmlns:a16="http://schemas.microsoft.com/office/drawing/2014/main" id="{726543DA-A412-4B83-A4AE-447A12236F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0709" y="1157081"/>
            <a:ext cx="1558354" cy="1558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6" name="Picture 6" descr="CuPy - Preferred Networks, Inc.">
            <a:extLst>
              <a:ext uri="{FF2B5EF4-FFF2-40B4-BE49-F238E27FC236}">
                <a16:creationId xmlns:a16="http://schemas.microsoft.com/office/drawing/2014/main" id="{99EDFB02-0F7B-4EF8-82C6-6E300732D1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66" r="22910"/>
          <a:stretch/>
        </p:blipFill>
        <p:spPr bwMode="auto">
          <a:xfrm>
            <a:off x="4513263" y="1841953"/>
            <a:ext cx="1625601" cy="2059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8" name="Picture 8">
            <a:extLst>
              <a:ext uri="{FF2B5EF4-FFF2-40B4-BE49-F238E27FC236}">
                <a16:creationId xmlns:a16="http://schemas.microsoft.com/office/drawing/2014/main" id="{F51B70E9-B3E8-42F9-84B8-BB60C86CEB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7221" y="956196"/>
            <a:ext cx="1427132" cy="1427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10604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ttangolo 22">
            <a:extLst>
              <a:ext uri="{FF2B5EF4-FFF2-40B4-BE49-F238E27FC236}">
                <a16:creationId xmlns:a16="http://schemas.microsoft.com/office/drawing/2014/main" id="{1049C7B8-21A6-A944-AA54-66532A62D9BE}"/>
              </a:ext>
            </a:extLst>
          </p:cNvPr>
          <p:cNvSpPr/>
          <p:nvPr/>
        </p:nvSpPr>
        <p:spPr>
          <a:xfrm>
            <a:off x="506153" y="509286"/>
            <a:ext cx="127321" cy="5847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FC88E915-A38C-4408-8675-CC8854B7B97E}"/>
              </a:ext>
            </a:extLst>
          </p:cNvPr>
          <p:cNvSpPr txBox="1"/>
          <p:nvPr/>
        </p:nvSpPr>
        <p:spPr>
          <a:xfrm>
            <a:off x="792029" y="357743"/>
            <a:ext cx="80657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How do I accelerate </a:t>
            </a:r>
            <a:r>
              <a:rPr lang="it-IT" sz="3200" b="1" dirty="0" err="1">
                <a:solidFill>
                  <a:schemeClr val="accent1"/>
                </a:solidFill>
                <a:latin typeface="Century Gothic" panose="020B0502020202020204" pitchFamily="34" charset="0"/>
              </a:rPr>
              <a:t>applications</a:t>
            </a:r>
            <a:r>
              <a:rPr lang="it-IT" sz="3200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?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00BD72E2-BB2D-47D1-8573-99BDC4AAD949}"/>
              </a:ext>
            </a:extLst>
          </p:cNvPr>
          <p:cNvSpPr/>
          <p:nvPr/>
        </p:nvSpPr>
        <p:spPr>
          <a:xfrm>
            <a:off x="1625600" y="1645225"/>
            <a:ext cx="2514600" cy="1282700"/>
          </a:xfrm>
          <a:prstGeom prst="rect">
            <a:avLst/>
          </a:prstGeom>
          <a:noFill/>
          <a:ln w="76200">
            <a:solidFill>
              <a:srgbClr val="A3D8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A3D8FF"/>
              </a:solidFill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6E4F6AA9-17CD-4A32-BBFE-B07F61E573FB}"/>
              </a:ext>
            </a:extLst>
          </p:cNvPr>
          <p:cNvSpPr txBox="1"/>
          <p:nvPr/>
        </p:nvSpPr>
        <p:spPr>
          <a:xfrm>
            <a:off x="2027238" y="2021115"/>
            <a:ext cx="171450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2800" b="1" dirty="0">
                <a:solidFill>
                  <a:srgbClr val="F8CEB2"/>
                </a:solidFill>
                <a:latin typeface="Century Gothic" panose="020B0502020202020204" pitchFamily="34" charset="0"/>
              </a:rPr>
              <a:t>Libraries</a:t>
            </a:r>
            <a:endParaRPr lang="it-IT" dirty="0">
              <a:solidFill>
                <a:srgbClr val="F8CEB2"/>
              </a:solidFill>
              <a:latin typeface="Century Gothic" panose="020B0502020202020204" pitchFamily="34" charset="0"/>
            </a:endParaRPr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9D16D7FE-135B-4AC8-B5E8-1C2BE4E2D6A4}"/>
              </a:ext>
            </a:extLst>
          </p:cNvPr>
          <p:cNvSpPr/>
          <p:nvPr/>
        </p:nvSpPr>
        <p:spPr>
          <a:xfrm>
            <a:off x="4911725" y="1645225"/>
            <a:ext cx="2514600" cy="1282700"/>
          </a:xfrm>
          <a:prstGeom prst="rect">
            <a:avLst/>
          </a:prstGeom>
          <a:noFill/>
          <a:ln w="76200">
            <a:solidFill>
              <a:srgbClr val="A3D8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A3D8FF"/>
              </a:solidFill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0B5AF27B-D1FA-4AD3-88F5-6E2A961D1ED7}"/>
              </a:ext>
            </a:extLst>
          </p:cNvPr>
          <p:cNvSpPr txBox="1"/>
          <p:nvPr/>
        </p:nvSpPr>
        <p:spPr>
          <a:xfrm>
            <a:off x="5159375" y="1997530"/>
            <a:ext cx="201930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2800" b="1" dirty="0" err="1">
                <a:solidFill>
                  <a:srgbClr val="F8CEB2"/>
                </a:solidFill>
                <a:latin typeface="Century Gothic" panose="020B0502020202020204" pitchFamily="34" charset="0"/>
              </a:rPr>
              <a:t>Directives</a:t>
            </a:r>
            <a:endParaRPr lang="it-IT" dirty="0">
              <a:solidFill>
                <a:srgbClr val="F8CEB2"/>
              </a:solidFill>
              <a:latin typeface="Century Gothic" panose="020B0502020202020204" pitchFamily="34" charset="0"/>
            </a:endParaRP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906D4AB7-53D5-4A41-81F8-20F168C24889}"/>
              </a:ext>
            </a:extLst>
          </p:cNvPr>
          <p:cNvSpPr/>
          <p:nvPr/>
        </p:nvSpPr>
        <p:spPr>
          <a:xfrm>
            <a:off x="8051800" y="1645225"/>
            <a:ext cx="2514600" cy="1282700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2DEE0E46-E2CF-4E57-A858-E05A5D6744CB}"/>
              </a:ext>
            </a:extLst>
          </p:cNvPr>
          <p:cNvSpPr txBox="1"/>
          <p:nvPr/>
        </p:nvSpPr>
        <p:spPr>
          <a:xfrm>
            <a:off x="8051800" y="1851837"/>
            <a:ext cx="2514600" cy="95410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2800" b="1" dirty="0">
                <a:solidFill>
                  <a:srgbClr val="ED7D31"/>
                </a:solidFill>
                <a:latin typeface="Century Gothic" panose="020B0502020202020204" pitchFamily="34" charset="0"/>
              </a:rPr>
              <a:t>Programming </a:t>
            </a:r>
            <a:r>
              <a:rPr lang="it-IT" sz="2800" b="1" dirty="0" err="1">
                <a:solidFill>
                  <a:srgbClr val="ED7D31"/>
                </a:solidFill>
                <a:latin typeface="Century Gothic" panose="020B0502020202020204" pitchFamily="34" charset="0"/>
              </a:rPr>
              <a:t>languages</a:t>
            </a:r>
            <a:endParaRPr lang="it-IT" dirty="0">
              <a:solidFill>
                <a:srgbClr val="ED7D31"/>
              </a:solidFill>
              <a:latin typeface="Century Gothic" panose="020B0502020202020204" pitchFamily="34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1675D350-B563-4ED4-8DE3-64FEBA34ED34}"/>
              </a:ext>
            </a:extLst>
          </p:cNvPr>
          <p:cNvSpPr txBox="1"/>
          <p:nvPr/>
        </p:nvSpPr>
        <p:spPr>
          <a:xfrm>
            <a:off x="1625600" y="3099079"/>
            <a:ext cx="2514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>
                <a:solidFill>
                  <a:schemeClr val="bg1">
                    <a:lumMod val="85000"/>
                  </a:schemeClr>
                </a:solidFill>
                <a:latin typeface="Century Gothic" panose="020B0502020202020204" pitchFamily="34" charset="0"/>
              </a:rPr>
              <a:t>«Drop in» </a:t>
            </a:r>
            <a:r>
              <a:rPr lang="it-IT" sz="2400" dirty="0" err="1">
                <a:solidFill>
                  <a:schemeClr val="bg1">
                    <a:lumMod val="85000"/>
                  </a:schemeClr>
                </a:solidFill>
                <a:latin typeface="Century Gothic" panose="020B0502020202020204" pitchFamily="34" charset="0"/>
              </a:rPr>
              <a:t>accelerations</a:t>
            </a:r>
            <a:endParaRPr lang="it-IT" sz="2400" dirty="0">
              <a:solidFill>
                <a:schemeClr val="bg1">
                  <a:lumMod val="8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4A0420F9-230C-424E-A13E-28E84D2B3E76}"/>
              </a:ext>
            </a:extLst>
          </p:cNvPr>
          <p:cNvSpPr txBox="1"/>
          <p:nvPr/>
        </p:nvSpPr>
        <p:spPr>
          <a:xfrm>
            <a:off x="4911725" y="3099079"/>
            <a:ext cx="2514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 err="1">
                <a:solidFill>
                  <a:schemeClr val="bg1">
                    <a:lumMod val="85000"/>
                  </a:schemeClr>
                </a:solidFill>
                <a:latin typeface="Century Gothic" panose="020B0502020202020204" pitchFamily="34" charset="0"/>
              </a:rPr>
              <a:t>Easily</a:t>
            </a:r>
            <a:r>
              <a:rPr lang="it-IT" sz="2400" dirty="0">
                <a:solidFill>
                  <a:schemeClr val="bg1">
                    <a:lumMod val="85000"/>
                  </a:schemeClr>
                </a:solidFill>
                <a:latin typeface="Century Gothic" panose="020B0502020202020204" pitchFamily="34" charset="0"/>
              </a:rPr>
              <a:t> accelerate </a:t>
            </a:r>
            <a:r>
              <a:rPr lang="it-IT" sz="2400" dirty="0" err="1">
                <a:solidFill>
                  <a:schemeClr val="bg1">
                    <a:lumMod val="85000"/>
                  </a:schemeClr>
                </a:solidFill>
                <a:latin typeface="Century Gothic" panose="020B0502020202020204" pitchFamily="34" charset="0"/>
              </a:rPr>
              <a:t>applications</a:t>
            </a:r>
            <a:endParaRPr lang="it-IT" sz="2400" dirty="0">
              <a:solidFill>
                <a:schemeClr val="bg1">
                  <a:lumMod val="8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96BE2BB8-73DF-4ADD-8237-CAC0786B601B}"/>
              </a:ext>
            </a:extLst>
          </p:cNvPr>
          <p:cNvSpPr txBox="1"/>
          <p:nvPr/>
        </p:nvSpPr>
        <p:spPr>
          <a:xfrm>
            <a:off x="8051800" y="3134537"/>
            <a:ext cx="2514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>
                <a:latin typeface="Century Gothic" panose="020B0502020202020204" pitchFamily="34" charset="0"/>
              </a:rPr>
              <a:t>Maximum </a:t>
            </a:r>
            <a:r>
              <a:rPr lang="it-IT" sz="2400" dirty="0" err="1">
                <a:latin typeface="Century Gothic" panose="020B0502020202020204" pitchFamily="34" charset="0"/>
              </a:rPr>
              <a:t>flexibility</a:t>
            </a:r>
            <a:endParaRPr lang="it-IT" sz="2400" u="sng" dirty="0">
              <a:latin typeface="Century Gothic" panose="020B0502020202020204" pitchFamily="34" charset="0"/>
            </a:endParaRP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CAE46DB1-F527-4CA5-9E4F-38D552757304}"/>
              </a:ext>
            </a:extLst>
          </p:cNvPr>
          <p:cNvSpPr txBox="1"/>
          <p:nvPr/>
        </p:nvSpPr>
        <p:spPr>
          <a:xfrm flipH="1">
            <a:off x="792029" y="4488352"/>
            <a:ext cx="1114597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2800" b="1" dirty="0" err="1">
                <a:solidFill>
                  <a:srgbClr val="ED7D31"/>
                </a:solidFill>
                <a:latin typeface="Century Gothic" panose="020B0502020202020204" pitchFamily="34" charset="0"/>
              </a:rPr>
              <a:t>oneAPI</a:t>
            </a:r>
            <a:r>
              <a:rPr lang="it-IT" sz="2800" dirty="0">
                <a:latin typeface="Century Gothic" panose="020B0502020202020204" pitchFamily="34" charset="0"/>
              </a:rPr>
              <a:t>: </a:t>
            </a:r>
            <a:r>
              <a:rPr lang="it-IT" sz="2800" dirty="0" err="1">
                <a:latin typeface="Century Gothic" panose="020B0502020202020204" pitchFamily="34" charset="0"/>
              </a:rPr>
              <a:t>developed</a:t>
            </a:r>
            <a:r>
              <a:rPr lang="it-IT" sz="2800" dirty="0">
                <a:latin typeface="Century Gothic" panose="020B0502020202020204" pitchFamily="34" charset="0"/>
              </a:rPr>
              <a:t> by Intel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2800" b="1" dirty="0">
                <a:solidFill>
                  <a:srgbClr val="ED7D31"/>
                </a:solidFill>
                <a:latin typeface="Century Gothic" panose="020B0502020202020204" pitchFamily="34" charset="0"/>
              </a:rPr>
              <a:t>SYCL</a:t>
            </a:r>
            <a:r>
              <a:rPr lang="it-IT" sz="2800" dirty="0">
                <a:latin typeface="Century Gothic" panose="020B0502020202020204" pitchFamily="34" charset="0"/>
              </a:rPr>
              <a:t>: </a:t>
            </a:r>
            <a:r>
              <a:rPr lang="it-IT" sz="2800" dirty="0" err="1">
                <a:latin typeface="Century Gothic" panose="020B0502020202020204" pitchFamily="34" charset="0"/>
              </a:rPr>
              <a:t>developed</a:t>
            </a:r>
            <a:r>
              <a:rPr lang="it-IT" sz="2800" dirty="0">
                <a:latin typeface="Century Gothic" panose="020B0502020202020204" pitchFamily="34" charset="0"/>
              </a:rPr>
              <a:t> by </a:t>
            </a:r>
            <a:r>
              <a:rPr lang="it-IT" sz="2800" dirty="0" err="1">
                <a:latin typeface="Century Gothic" panose="020B0502020202020204" pitchFamily="34" charset="0"/>
              </a:rPr>
              <a:t>Khronos</a:t>
            </a:r>
            <a:r>
              <a:rPr lang="it-IT" sz="2800" dirty="0">
                <a:latin typeface="Century Gothic" panose="020B0502020202020204" pitchFamily="34" charset="0"/>
              </a:rPr>
              <a:t> Group (</a:t>
            </a:r>
            <a:r>
              <a:rPr lang="it-IT" sz="2800" dirty="0" err="1">
                <a:latin typeface="Century Gothic" panose="020B0502020202020204" pitchFamily="34" charset="0"/>
              </a:rPr>
              <a:t>as</a:t>
            </a:r>
            <a:r>
              <a:rPr lang="it-IT" sz="2800" dirty="0">
                <a:latin typeface="Century Gothic" panose="020B0502020202020204" pitchFamily="34" charset="0"/>
              </a:rPr>
              <a:t> </a:t>
            </a:r>
            <a:r>
              <a:rPr lang="it-IT" sz="2800" dirty="0" err="1">
                <a:latin typeface="Century Gothic" panose="020B0502020202020204" pitchFamily="34" charset="0"/>
              </a:rPr>
              <a:t>OpenCL</a:t>
            </a:r>
            <a:r>
              <a:rPr lang="it-IT" sz="2800" dirty="0">
                <a:latin typeface="Century Gothic" panose="020B0502020202020204" pitchFamily="34" charset="0"/>
              </a:rPr>
              <a:t>)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it-IT" sz="2800" b="1" dirty="0" err="1">
                <a:solidFill>
                  <a:srgbClr val="ED7D31"/>
                </a:solidFill>
                <a:latin typeface="Century Gothic" panose="020B0502020202020204" pitchFamily="34" charset="0"/>
              </a:rPr>
              <a:t>DirectCompute</a:t>
            </a:r>
            <a:r>
              <a:rPr lang="it-IT" sz="2800" dirty="0">
                <a:latin typeface="Century Gothic" panose="020B0502020202020204" pitchFamily="34" charset="0"/>
              </a:rPr>
              <a:t>: </a:t>
            </a:r>
            <a:r>
              <a:rPr lang="it-IT" sz="2800" dirty="0" err="1">
                <a:latin typeface="Century Gothic" panose="020B0502020202020204" pitchFamily="34" charset="0"/>
              </a:rPr>
              <a:t>developed</a:t>
            </a:r>
            <a:r>
              <a:rPr lang="it-IT" sz="2800" dirty="0">
                <a:latin typeface="Century Gothic" panose="020B0502020202020204" pitchFamily="34" charset="0"/>
              </a:rPr>
              <a:t> by Microsoft</a:t>
            </a:r>
            <a:endParaRPr lang="en-US" sz="2400" dirty="0">
              <a:latin typeface="Century Gothic" panose="020B0502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it-IT" sz="2400" dirty="0">
              <a:latin typeface="Century Gothic" panose="020B0502020202020204" pitchFamily="34" charset="0"/>
            </a:endParaRPr>
          </a:p>
        </p:txBody>
      </p:sp>
      <p:pic>
        <p:nvPicPr>
          <p:cNvPr id="24578" name="Picture 2" descr="oneAPI Programming Model | oneAPI">
            <a:extLst>
              <a:ext uri="{FF2B5EF4-FFF2-40B4-BE49-F238E27FC236}">
                <a16:creationId xmlns:a16="http://schemas.microsoft.com/office/drawing/2014/main" id="{BAA70B68-A218-4D2F-9E77-A95732007B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029" y="1465336"/>
            <a:ext cx="1650384" cy="1740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80" name="Picture 4" descr="SYCL - Wikipedia">
            <a:extLst>
              <a:ext uri="{FF2B5EF4-FFF2-40B4-BE49-F238E27FC236}">
                <a16:creationId xmlns:a16="http://schemas.microsoft.com/office/drawing/2014/main" id="{1AD9B5A6-4BF3-4BA4-B1BB-3A1A82170B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5925" y="3014230"/>
            <a:ext cx="2660650" cy="1158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82" name="Picture 6">
            <a:extLst>
              <a:ext uri="{FF2B5EF4-FFF2-40B4-BE49-F238E27FC236}">
                <a16:creationId xmlns:a16="http://schemas.microsoft.com/office/drawing/2014/main" id="{40BA2BEA-0383-43F4-94D5-64E1858E4B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375" y="1809112"/>
            <a:ext cx="2661845" cy="1096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26316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ttangolo 11">
            <a:extLst>
              <a:ext uri="{FF2B5EF4-FFF2-40B4-BE49-F238E27FC236}">
                <a16:creationId xmlns:a16="http://schemas.microsoft.com/office/drawing/2014/main" id="{23013FAC-B508-8A4A-A4F9-81F19C89D93C}"/>
              </a:ext>
            </a:extLst>
          </p:cNvPr>
          <p:cNvSpPr/>
          <p:nvPr/>
        </p:nvSpPr>
        <p:spPr>
          <a:xfrm>
            <a:off x="0" y="0"/>
            <a:ext cx="12192000" cy="2943810"/>
          </a:xfrm>
          <a:prstGeom prst="rect">
            <a:avLst/>
          </a:prstGeom>
          <a:solidFill>
            <a:srgbClr val="1072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B6187909-5186-2042-B995-9B0DA4935A59}"/>
              </a:ext>
            </a:extLst>
          </p:cNvPr>
          <p:cNvSpPr/>
          <p:nvPr/>
        </p:nvSpPr>
        <p:spPr>
          <a:xfrm>
            <a:off x="0" y="2943811"/>
            <a:ext cx="12191999" cy="39141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CBBC3D14-3B96-2349-9C8D-A30D97D0F4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b="56989"/>
          <a:stretch/>
        </p:blipFill>
        <p:spPr>
          <a:xfrm>
            <a:off x="0" y="0"/>
            <a:ext cx="12191998" cy="2943810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8B6A8B95-77E1-FA47-A08B-F2221BA715DB}"/>
              </a:ext>
            </a:extLst>
          </p:cNvPr>
          <p:cNvSpPr txBox="1"/>
          <p:nvPr/>
        </p:nvSpPr>
        <p:spPr>
          <a:xfrm>
            <a:off x="-3" y="3664419"/>
            <a:ext cx="121920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t-IT"/>
            </a:defPPr>
            <a:lvl1pPr algn="ctr">
              <a:defRPr sz="4800" b="1">
                <a:solidFill>
                  <a:srgbClr val="1072BD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it-IT" sz="5400" dirty="0"/>
              <a:t>GPGPU Programming Model</a:t>
            </a:r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7E83E351-9BAF-FA45-84BC-C8FF6A499A14}"/>
              </a:ext>
            </a:extLst>
          </p:cNvPr>
          <p:cNvSpPr/>
          <p:nvPr/>
        </p:nvSpPr>
        <p:spPr>
          <a:xfrm>
            <a:off x="5381119" y="2250672"/>
            <a:ext cx="1429761" cy="143100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8953AAD1-BB3F-3B48-9734-150DC769D6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0431" y="2616926"/>
            <a:ext cx="698500" cy="698500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E04F0E25-F70B-5B4D-826F-D5D6FEA76F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9285" y="581226"/>
            <a:ext cx="2664669" cy="1883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8973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ttangolo 22">
            <a:extLst>
              <a:ext uri="{FF2B5EF4-FFF2-40B4-BE49-F238E27FC236}">
                <a16:creationId xmlns:a16="http://schemas.microsoft.com/office/drawing/2014/main" id="{1049C7B8-21A6-A944-AA54-66532A62D9BE}"/>
              </a:ext>
            </a:extLst>
          </p:cNvPr>
          <p:cNvSpPr/>
          <p:nvPr/>
        </p:nvSpPr>
        <p:spPr>
          <a:xfrm>
            <a:off x="506153" y="509286"/>
            <a:ext cx="127321" cy="5847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167E4132-9516-4EBF-B419-B2BBC93CBD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474" y="1176618"/>
            <a:ext cx="11154042" cy="5194300"/>
          </a:xfrm>
        </p:spPr>
        <p:txBody>
          <a:bodyPr>
            <a:norm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2400" b="1" dirty="0">
                <a:latin typeface="Century Gothic" panose="020B0502020202020204" pitchFamily="34" charset="0"/>
              </a:rPr>
              <a:t>General Purpose GPU Programming </a:t>
            </a:r>
            <a:r>
              <a:rPr lang="en-US" sz="2400" dirty="0">
                <a:latin typeface="Century Gothic" panose="020B0502020202020204" pitchFamily="34" charset="0"/>
              </a:rPr>
              <a:t>relates to use GPU computational power to solve problems  other than graphics.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entury Gothic" panose="020B0502020202020204" pitchFamily="34" charset="0"/>
              </a:rPr>
              <a:t>CPU and GPU are separate devices with separate memory space addresses.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entury Gothic" panose="020B0502020202020204" pitchFamily="34" charset="0"/>
              </a:rPr>
              <a:t>GPU is seen as an </a:t>
            </a:r>
            <a:r>
              <a:rPr lang="en-US" sz="2400" i="1" dirty="0">
                <a:latin typeface="Century Gothic" panose="020B0502020202020204" pitchFamily="34" charset="0"/>
              </a:rPr>
              <a:t>auxiliary coprocessor </a:t>
            </a:r>
            <a:r>
              <a:rPr lang="en-US" sz="2400" dirty="0">
                <a:latin typeface="Century Gothic" panose="020B0502020202020204" pitchFamily="34" charset="0"/>
              </a:rPr>
              <a:t>equipped with thousands of cores and a high bandwidth memory.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entury Gothic" panose="020B0502020202020204" pitchFamily="34" charset="0"/>
              </a:rPr>
              <a:t>They </a:t>
            </a:r>
            <a:r>
              <a:rPr lang="en-US" sz="2400" i="1" dirty="0">
                <a:latin typeface="Century Gothic" panose="020B0502020202020204" pitchFamily="34" charset="0"/>
              </a:rPr>
              <a:t>should work together </a:t>
            </a:r>
            <a:r>
              <a:rPr lang="en-US" sz="2400" dirty="0">
                <a:latin typeface="Century Gothic" panose="020B0502020202020204" pitchFamily="34" charset="0"/>
              </a:rPr>
              <a:t>for best benefit and performances.</a:t>
            </a:r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FC88E915-A38C-4408-8675-CC8854B7B97E}"/>
              </a:ext>
            </a:extLst>
          </p:cNvPr>
          <p:cNvSpPr txBox="1"/>
          <p:nvPr/>
        </p:nvSpPr>
        <p:spPr>
          <a:xfrm>
            <a:off x="792029" y="357743"/>
            <a:ext cx="80657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GPGPU programming model</a:t>
            </a:r>
          </a:p>
        </p:txBody>
      </p:sp>
      <p:grpSp>
        <p:nvGrpSpPr>
          <p:cNvPr id="7" name="Gruppo 10">
            <a:extLst>
              <a:ext uri="{FF2B5EF4-FFF2-40B4-BE49-F238E27FC236}">
                <a16:creationId xmlns:a16="http://schemas.microsoft.com/office/drawing/2014/main" id="{519AA244-F2C3-43B2-ACEC-97FE4F1686EB}"/>
              </a:ext>
            </a:extLst>
          </p:cNvPr>
          <p:cNvGrpSpPr/>
          <p:nvPr/>
        </p:nvGrpSpPr>
        <p:grpSpPr>
          <a:xfrm>
            <a:off x="3125635" y="4038600"/>
            <a:ext cx="1800944" cy="2551598"/>
            <a:chOff x="2285985" y="3571876"/>
            <a:chExt cx="2120238" cy="2828932"/>
          </a:xfrm>
        </p:grpSpPr>
        <p:pic>
          <p:nvPicPr>
            <p:cNvPr id="8" name="Immagine 7" descr="CPU representation.jpg">
              <a:extLst>
                <a:ext uri="{FF2B5EF4-FFF2-40B4-BE49-F238E27FC236}">
                  <a16:creationId xmlns:a16="http://schemas.microsoft.com/office/drawing/2014/main" id="{838D9E00-BD4A-4302-9E48-C3715399E0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85985" y="4071942"/>
              <a:ext cx="2120238" cy="2328866"/>
            </a:xfrm>
            <a:prstGeom prst="rect">
              <a:avLst/>
            </a:prstGeom>
          </p:spPr>
        </p:pic>
        <p:sp>
          <p:nvSpPr>
            <p:cNvPr id="10" name="CasellaDiTesto 9">
              <a:extLst>
                <a:ext uri="{FF2B5EF4-FFF2-40B4-BE49-F238E27FC236}">
                  <a16:creationId xmlns:a16="http://schemas.microsoft.com/office/drawing/2014/main" id="{E5F23E2F-AF02-40CE-89C3-3DACD1C21B34}"/>
                </a:ext>
              </a:extLst>
            </p:cNvPr>
            <p:cNvSpPr txBox="1"/>
            <p:nvPr/>
          </p:nvSpPr>
          <p:spPr>
            <a:xfrm>
              <a:off x="2928362" y="3571876"/>
              <a:ext cx="83548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b="1" dirty="0">
                  <a:solidFill>
                    <a:srgbClr val="0070C0"/>
                  </a:solidFill>
                </a:rPr>
                <a:t>CPU</a:t>
              </a:r>
            </a:p>
          </p:txBody>
        </p:sp>
      </p:grpSp>
      <p:grpSp>
        <p:nvGrpSpPr>
          <p:cNvPr id="11" name="Gruppo 10">
            <a:extLst>
              <a:ext uri="{FF2B5EF4-FFF2-40B4-BE49-F238E27FC236}">
                <a16:creationId xmlns:a16="http://schemas.microsoft.com/office/drawing/2014/main" id="{6BD4893C-93D9-4D93-94F5-644D8C671B91}"/>
              </a:ext>
            </a:extLst>
          </p:cNvPr>
          <p:cNvGrpSpPr/>
          <p:nvPr/>
        </p:nvGrpSpPr>
        <p:grpSpPr>
          <a:xfrm>
            <a:off x="7924801" y="4038600"/>
            <a:ext cx="1775242" cy="2551598"/>
            <a:chOff x="5072066" y="3571876"/>
            <a:chExt cx="2094535" cy="2815584"/>
          </a:xfrm>
        </p:grpSpPr>
        <p:pic>
          <p:nvPicPr>
            <p:cNvPr id="12" name="Immagine 11" descr="GPU representation.jpg">
              <a:extLst>
                <a:ext uri="{FF2B5EF4-FFF2-40B4-BE49-F238E27FC236}">
                  <a16:creationId xmlns:a16="http://schemas.microsoft.com/office/drawing/2014/main" id="{3FBA5696-6B0C-4788-B709-A6440D92B10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72066" y="4071942"/>
              <a:ext cx="2094535" cy="2315518"/>
            </a:xfrm>
            <a:prstGeom prst="rect">
              <a:avLst/>
            </a:prstGeom>
          </p:spPr>
        </p:pic>
        <p:sp>
          <p:nvSpPr>
            <p:cNvPr id="13" name="CasellaDiTesto 12">
              <a:extLst>
                <a:ext uri="{FF2B5EF4-FFF2-40B4-BE49-F238E27FC236}">
                  <a16:creationId xmlns:a16="http://schemas.microsoft.com/office/drawing/2014/main" id="{696C7B8D-F712-472C-84A6-6471E7BEBF9B}"/>
                </a:ext>
              </a:extLst>
            </p:cNvPr>
            <p:cNvSpPr txBox="1"/>
            <p:nvPr/>
          </p:nvSpPr>
          <p:spPr>
            <a:xfrm>
              <a:off x="5693576" y="3571876"/>
              <a:ext cx="85151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b="1" dirty="0">
                  <a:solidFill>
                    <a:srgbClr val="00B050"/>
                  </a:solidFill>
                </a:rPr>
                <a:t>GPU</a:t>
              </a:r>
            </a:p>
          </p:txBody>
        </p:sp>
      </p:grpSp>
      <p:sp>
        <p:nvSpPr>
          <p:cNvPr id="14" name="Croce 13">
            <a:extLst>
              <a:ext uri="{FF2B5EF4-FFF2-40B4-BE49-F238E27FC236}">
                <a16:creationId xmlns:a16="http://schemas.microsoft.com/office/drawing/2014/main" id="{A9EBE98A-629E-4EB0-ABAE-0A52B0BA0614}"/>
              </a:ext>
            </a:extLst>
          </p:cNvPr>
          <p:cNvSpPr/>
          <p:nvPr/>
        </p:nvSpPr>
        <p:spPr>
          <a:xfrm>
            <a:off x="6211376" y="5114379"/>
            <a:ext cx="428628" cy="428628"/>
          </a:xfrm>
          <a:prstGeom prst="plus">
            <a:avLst>
              <a:gd name="adj" fmla="val 3961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761936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ttangolo 22">
            <a:extLst>
              <a:ext uri="{FF2B5EF4-FFF2-40B4-BE49-F238E27FC236}">
                <a16:creationId xmlns:a16="http://schemas.microsoft.com/office/drawing/2014/main" id="{1049C7B8-21A6-A944-AA54-66532A62D9BE}"/>
              </a:ext>
            </a:extLst>
          </p:cNvPr>
          <p:cNvSpPr/>
          <p:nvPr/>
        </p:nvSpPr>
        <p:spPr>
          <a:xfrm>
            <a:off x="506153" y="509286"/>
            <a:ext cx="127321" cy="5847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FC88E915-A38C-4408-8675-CC8854B7B97E}"/>
              </a:ext>
            </a:extLst>
          </p:cNvPr>
          <p:cNvSpPr txBox="1"/>
          <p:nvPr/>
        </p:nvSpPr>
        <p:spPr>
          <a:xfrm>
            <a:off x="792029" y="357743"/>
            <a:ext cx="80657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GPGPU programming model</a:t>
            </a:r>
          </a:p>
        </p:txBody>
      </p:sp>
      <p:grpSp>
        <p:nvGrpSpPr>
          <p:cNvPr id="7" name="Gruppo 10">
            <a:extLst>
              <a:ext uri="{FF2B5EF4-FFF2-40B4-BE49-F238E27FC236}">
                <a16:creationId xmlns:a16="http://schemas.microsoft.com/office/drawing/2014/main" id="{519AA244-F2C3-43B2-ACEC-97FE4F1686EB}"/>
              </a:ext>
            </a:extLst>
          </p:cNvPr>
          <p:cNvGrpSpPr/>
          <p:nvPr/>
        </p:nvGrpSpPr>
        <p:grpSpPr>
          <a:xfrm>
            <a:off x="2897035" y="4051300"/>
            <a:ext cx="1800944" cy="2551598"/>
            <a:chOff x="2285985" y="3571876"/>
            <a:chExt cx="2120238" cy="2828932"/>
          </a:xfrm>
        </p:grpSpPr>
        <p:pic>
          <p:nvPicPr>
            <p:cNvPr id="8" name="Immagine 7" descr="CPU representation.jpg">
              <a:extLst>
                <a:ext uri="{FF2B5EF4-FFF2-40B4-BE49-F238E27FC236}">
                  <a16:creationId xmlns:a16="http://schemas.microsoft.com/office/drawing/2014/main" id="{838D9E00-BD4A-4302-9E48-C3715399E0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85985" y="4071942"/>
              <a:ext cx="2120238" cy="2328866"/>
            </a:xfrm>
            <a:prstGeom prst="rect">
              <a:avLst/>
            </a:prstGeom>
          </p:spPr>
        </p:pic>
        <p:sp>
          <p:nvSpPr>
            <p:cNvPr id="10" name="CasellaDiTesto 9">
              <a:extLst>
                <a:ext uri="{FF2B5EF4-FFF2-40B4-BE49-F238E27FC236}">
                  <a16:creationId xmlns:a16="http://schemas.microsoft.com/office/drawing/2014/main" id="{E5F23E2F-AF02-40CE-89C3-3DACD1C21B34}"/>
                </a:ext>
              </a:extLst>
            </p:cNvPr>
            <p:cNvSpPr txBox="1"/>
            <p:nvPr/>
          </p:nvSpPr>
          <p:spPr>
            <a:xfrm>
              <a:off x="2928362" y="3571876"/>
              <a:ext cx="83548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b="1" dirty="0">
                  <a:solidFill>
                    <a:srgbClr val="0070C0"/>
                  </a:solidFill>
                </a:rPr>
                <a:t>CPU</a:t>
              </a:r>
            </a:p>
          </p:txBody>
        </p:sp>
      </p:grpSp>
      <p:grpSp>
        <p:nvGrpSpPr>
          <p:cNvPr id="11" name="Gruppo 10">
            <a:extLst>
              <a:ext uri="{FF2B5EF4-FFF2-40B4-BE49-F238E27FC236}">
                <a16:creationId xmlns:a16="http://schemas.microsoft.com/office/drawing/2014/main" id="{6BD4893C-93D9-4D93-94F5-644D8C671B91}"/>
              </a:ext>
            </a:extLst>
          </p:cNvPr>
          <p:cNvGrpSpPr/>
          <p:nvPr/>
        </p:nvGrpSpPr>
        <p:grpSpPr>
          <a:xfrm>
            <a:off x="7696201" y="4051300"/>
            <a:ext cx="1775242" cy="2551598"/>
            <a:chOff x="5072066" y="3571876"/>
            <a:chExt cx="2094535" cy="2815584"/>
          </a:xfrm>
        </p:grpSpPr>
        <p:pic>
          <p:nvPicPr>
            <p:cNvPr id="12" name="Immagine 11" descr="GPU representation.jpg">
              <a:extLst>
                <a:ext uri="{FF2B5EF4-FFF2-40B4-BE49-F238E27FC236}">
                  <a16:creationId xmlns:a16="http://schemas.microsoft.com/office/drawing/2014/main" id="{3FBA5696-6B0C-4788-B709-A6440D92B10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72066" y="4071942"/>
              <a:ext cx="2094535" cy="2315518"/>
            </a:xfrm>
            <a:prstGeom prst="rect">
              <a:avLst/>
            </a:prstGeom>
          </p:spPr>
        </p:pic>
        <p:sp>
          <p:nvSpPr>
            <p:cNvPr id="13" name="CasellaDiTesto 12">
              <a:extLst>
                <a:ext uri="{FF2B5EF4-FFF2-40B4-BE49-F238E27FC236}">
                  <a16:creationId xmlns:a16="http://schemas.microsoft.com/office/drawing/2014/main" id="{696C7B8D-F712-472C-84A6-6471E7BEBF9B}"/>
                </a:ext>
              </a:extLst>
            </p:cNvPr>
            <p:cNvSpPr txBox="1"/>
            <p:nvPr/>
          </p:nvSpPr>
          <p:spPr>
            <a:xfrm>
              <a:off x="5693576" y="3571876"/>
              <a:ext cx="85151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b="1" dirty="0">
                  <a:solidFill>
                    <a:srgbClr val="00B050"/>
                  </a:solidFill>
                </a:rPr>
                <a:t>GPU</a:t>
              </a:r>
            </a:p>
          </p:txBody>
        </p:sp>
      </p:grpSp>
      <p:sp>
        <p:nvSpPr>
          <p:cNvPr id="14" name="Croce 13">
            <a:extLst>
              <a:ext uri="{FF2B5EF4-FFF2-40B4-BE49-F238E27FC236}">
                <a16:creationId xmlns:a16="http://schemas.microsoft.com/office/drawing/2014/main" id="{A9EBE98A-629E-4EB0-ABAE-0A52B0BA0614}"/>
              </a:ext>
            </a:extLst>
          </p:cNvPr>
          <p:cNvSpPr/>
          <p:nvPr/>
        </p:nvSpPr>
        <p:spPr>
          <a:xfrm>
            <a:off x="5982776" y="5114379"/>
            <a:ext cx="428628" cy="428628"/>
          </a:xfrm>
          <a:prstGeom prst="plus">
            <a:avLst>
              <a:gd name="adj" fmla="val 3961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513C8E61-CFA4-4A45-840D-1F0260A32D9C}"/>
              </a:ext>
            </a:extLst>
          </p:cNvPr>
          <p:cNvSpPr txBox="1"/>
          <p:nvPr/>
        </p:nvSpPr>
        <p:spPr>
          <a:xfrm>
            <a:off x="896147" y="1544120"/>
            <a:ext cx="5089657" cy="2288694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>
            <a:noAutofit/>
          </a:bodyPr>
          <a:lstStyle/>
          <a:p>
            <a:pPr marL="174625" indent="-174625">
              <a:buFont typeface="Arial" pitchFamily="34" charset="0"/>
              <a:buChar char="•"/>
            </a:pPr>
            <a:r>
              <a:rPr lang="it-IT" sz="2400" dirty="0">
                <a:latin typeface="Century Gothic" panose="020B0502020202020204" pitchFamily="34" charset="0"/>
              </a:rPr>
              <a:t>Optimized for low-latency accesses to caches data sets</a:t>
            </a:r>
          </a:p>
          <a:p>
            <a:pPr marL="174625" indent="-174625">
              <a:buFont typeface="Arial" pitchFamily="34" charset="0"/>
              <a:buChar char="•"/>
            </a:pPr>
            <a:r>
              <a:rPr lang="it-IT" sz="2400" dirty="0">
                <a:latin typeface="Century Gothic" panose="020B0502020202020204" pitchFamily="34" charset="0"/>
              </a:rPr>
              <a:t>Control logic for out-of-order and speculative execution</a:t>
            </a:r>
          </a:p>
          <a:p>
            <a:pPr marL="174625" indent="-174625">
              <a:buFont typeface="Arial" pitchFamily="34" charset="0"/>
              <a:buChar char="•"/>
            </a:pPr>
            <a:r>
              <a:rPr lang="it-IT" sz="2400" dirty="0">
                <a:latin typeface="Century Gothic" panose="020B0502020202020204" pitchFamily="34" charset="0"/>
              </a:rPr>
              <a:t>Best for serial or event driven tasks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D98D5949-8719-4D12-95B9-01E195A0B1E6}"/>
              </a:ext>
            </a:extLst>
          </p:cNvPr>
          <p:cNvSpPr txBox="1"/>
          <p:nvPr/>
        </p:nvSpPr>
        <p:spPr>
          <a:xfrm>
            <a:off x="6312965" y="1562709"/>
            <a:ext cx="5089657" cy="228601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>
            <a:noAutofit/>
          </a:bodyPr>
          <a:lstStyle/>
          <a:p>
            <a:pPr marL="174625" indent="-174625">
              <a:buFont typeface="Arial" pitchFamily="34" charset="0"/>
              <a:buChar char="•"/>
            </a:pPr>
            <a:r>
              <a:rPr lang="it-IT" sz="2400" dirty="0">
                <a:latin typeface="Century Gothic" panose="020B0502020202020204" pitchFamily="34" charset="0"/>
              </a:rPr>
              <a:t>Optimized for data-parallel, throughput computation</a:t>
            </a:r>
          </a:p>
          <a:p>
            <a:pPr marL="174625" indent="-174625">
              <a:buFont typeface="Arial" pitchFamily="34" charset="0"/>
              <a:buChar char="•"/>
            </a:pPr>
            <a:r>
              <a:rPr lang="it-IT" sz="2400" dirty="0">
                <a:latin typeface="Century Gothic" panose="020B0502020202020204" pitchFamily="34" charset="0"/>
              </a:rPr>
              <a:t>Architecture tolerant of memory latency</a:t>
            </a:r>
          </a:p>
          <a:p>
            <a:pPr marL="174625" indent="-174625">
              <a:buFont typeface="Arial" pitchFamily="34" charset="0"/>
              <a:buChar char="•"/>
            </a:pPr>
            <a:r>
              <a:rPr lang="it-IT" sz="2400" dirty="0">
                <a:latin typeface="Century Gothic" panose="020B0502020202020204" pitchFamily="34" charset="0"/>
              </a:rPr>
              <a:t>Best for data-parallel tasks</a:t>
            </a:r>
          </a:p>
        </p:txBody>
      </p:sp>
      <p:grpSp>
        <p:nvGrpSpPr>
          <p:cNvPr id="18" name="Gruppo 10">
            <a:extLst>
              <a:ext uri="{FF2B5EF4-FFF2-40B4-BE49-F238E27FC236}">
                <a16:creationId xmlns:a16="http://schemas.microsoft.com/office/drawing/2014/main" id="{0DB9EDF0-E328-41D9-B8E3-7FC1BE344752}"/>
              </a:ext>
            </a:extLst>
          </p:cNvPr>
          <p:cNvGrpSpPr/>
          <p:nvPr/>
        </p:nvGrpSpPr>
        <p:grpSpPr>
          <a:xfrm>
            <a:off x="2897035" y="4038600"/>
            <a:ext cx="1800944" cy="2551598"/>
            <a:chOff x="2285985" y="3571876"/>
            <a:chExt cx="2120238" cy="2828932"/>
          </a:xfrm>
        </p:grpSpPr>
        <p:pic>
          <p:nvPicPr>
            <p:cNvPr id="19" name="Immagine 18" descr="CPU representation.jpg">
              <a:extLst>
                <a:ext uri="{FF2B5EF4-FFF2-40B4-BE49-F238E27FC236}">
                  <a16:creationId xmlns:a16="http://schemas.microsoft.com/office/drawing/2014/main" id="{33D1F5EC-6145-4E14-A4A7-76212B546A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85985" y="4071942"/>
              <a:ext cx="2120238" cy="2328866"/>
            </a:xfrm>
            <a:prstGeom prst="rect">
              <a:avLst/>
            </a:prstGeom>
          </p:spPr>
        </p:pic>
        <p:sp>
          <p:nvSpPr>
            <p:cNvPr id="20" name="CasellaDiTesto 19">
              <a:extLst>
                <a:ext uri="{FF2B5EF4-FFF2-40B4-BE49-F238E27FC236}">
                  <a16:creationId xmlns:a16="http://schemas.microsoft.com/office/drawing/2014/main" id="{15F71ACB-AB05-4229-ABD3-81C03761931B}"/>
                </a:ext>
              </a:extLst>
            </p:cNvPr>
            <p:cNvSpPr txBox="1"/>
            <p:nvPr/>
          </p:nvSpPr>
          <p:spPr>
            <a:xfrm>
              <a:off x="2928362" y="3571876"/>
              <a:ext cx="83548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b="1" dirty="0">
                  <a:solidFill>
                    <a:srgbClr val="0070C0"/>
                  </a:solidFill>
                </a:rPr>
                <a:t>CPU</a:t>
              </a:r>
            </a:p>
          </p:txBody>
        </p:sp>
      </p:grpSp>
      <p:grpSp>
        <p:nvGrpSpPr>
          <p:cNvPr id="21" name="Gruppo 20">
            <a:extLst>
              <a:ext uri="{FF2B5EF4-FFF2-40B4-BE49-F238E27FC236}">
                <a16:creationId xmlns:a16="http://schemas.microsoft.com/office/drawing/2014/main" id="{694219CF-9B80-4CEF-BE56-8AF548D9BB3D}"/>
              </a:ext>
            </a:extLst>
          </p:cNvPr>
          <p:cNvGrpSpPr/>
          <p:nvPr/>
        </p:nvGrpSpPr>
        <p:grpSpPr>
          <a:xfrm>
            <a:off x="7696201" y="4038600"/>
            <a:ext cx="1775242" cy="2551598"/>
            <a:chOff x="5072066" y="3571876"/>
            <a:chExt cx="2094535" cy="2815584"/>
          </a:xfrm>
        </p:grpSpPr>
        <p:pic>
          <p:nvPicPr>
            <p:cNvPr id="22" name="Immagine 21" descr="GPU representation.jpg">
              <a:extLst>
                <a:ext uri="{FF2B5EF4-FFF2-40B4-BE49-F238E27FC236}">
                  <a16:creationId xmlns:a16="http://schemas.microsoft.com/office/drawing/2014/main" id="{49025C1C-2400-4CAE-9B4E-6BD65B928AD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72066" y="4071942"/>
              <a:ext cx="2094535" cy="2315518"/>
            </a:xfrm>
            <a:prstGeom prst="rect">
              <a:avLst/>
            </a:prstGeom>
          </p:spPr>
        </p:pic>
        <p:sp>
          <p:nvSpPr>
            <p:cNvPr id="24" name="CasellaDiTesto 23">
              <a:extLst>
                <a:ext uri="{FF2B5EF4-FFF2-40B4-BE49-F238E27FC236}">
                  <a16:creationId xmlns:a16="http://schemas.microsoft.com/office/drawing/2014/main" id="{B82F9983-5B17-4AD4-AB58-1F0453E194A2}"/>
                </a:ext>
              </a:extLst>
            </p:cNvPr>
            <p:cNvSpPr txBox="1"/>
            <p:nvPr/>
          </p:nvSpPr>
          <p:spPr>
            <a:xfrm>
              <a:off x="5693576" y="3571876"/>
              <a:ext cx="85151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b="1" dirty="0">
                  <a:solidFill>
                    <a:srgbClr val="00B050"/>
                  </a:solidFill>
                </a:rPr>
                <a:t>GPU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4916653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C7B70D96-3BEB-4797-A378-49F5131287BA}"/>
              </a:ext>
            </a:extLst>
          </p:cNvPr>
          <p:cNvSpPr txBox="1"/>
          <p:nvPr/>
        </p:nvSpPr>
        <p:spPr>
          <a:xfrm>
            <a:off x="792029" y="1094061"/>
            <a:ext cx="11006271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GB" sz="2800" i="1" dirty="0">
                <a:latin typeface="Century Gothic" panose="020B0502020202020204" pitchFamily="34" charset="0"/>
              </a:rPr>
              <a:t>Serial</a:t>
            </a:r>
            <a:r>
              <a:rPr lang="en-GB" sz="2800" dirty="0">
                <a:latin typeface="Century Gothic" panose="020B0502020202020204" pitchFamily="34" charset="0"/>
              </a:rPr>
              <a:t>, or processes with </a:t>
            </a:r>
            <a:r>
              <a:rPr lang="en-GB" sz="2800" i="1" dirty="0">
                <a:latin typeface="Century Gothic" panose="020B0502020202020204" pitchFamily="34" charset="0"/>
              </a:rPr>
              <a:t>low parallelism</a:t>
            </a:r>
            <a:r>
              <a:rPr lang="en-GB" sz="2800" dirty="0">
                <a:latin typeface="Century Gothic" panose="020B0502020202020204" pitchFamily="34" charset="0"/>
              </a:rPr>
              <a:t>, remain on the </a:t>
            </a:r>
            <a:r>
              <a:rPr lang="en-GB" sz="2800" b="1" dirty="0">
                <a:latin typeface="Century Gothic" panose="020B0502020202020204" pitchFamily="34" charset="0"/>
              </a:rPr>
              <a:t>CPU.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GB" sz="2800" i="1" dirty="0">
                <a:latin typeface="Century Gothic" panose="020B0502020202020204" pitchFamily="34" charset="0"/>
              </a:rPr>
              <a:t>Computational intensive high parallel </a:t>
            </a:r>
            <a:r>
              <a:rPr lang="en-GB" sz="2800" dirty="0">
                <a:latin typeface="Century Gothic" panose="020B0502020202020204" pitchFamily="34" charset="0"/>
              </a:rPr>
              <a:t>regions are </a:t>
            </a:r>
            <a:r>
              <a:rPr lang="en-GB" sz="2800" b="1" i="1" dirty="0">
                <a:solidFill>
                  <a:srgbClr val="ED7D31"/>
                </a:solidFill>
                <a:latin typeface="Century Gothic" panose="020B0502020202020204" pitchFamily="34" charset="0"/>
              </a:rPr>
              <a:t>offloaded</a:t>
            </a:r>
            <a:r>
              <a:rPr lang="en-GB" sz="2800" dirty="0">
                <a:latin typeface="Century Gothic" panose="020B0502020202020204" pitchFamily="34" charset="0"/>
              </a:rPr>
              <a:t> to the </a:t>
            </a:r>
            <a:r>
              <a:rPr lang="en-GB" sz="2800" b="1" dirty="0">
                <a:latin typeface="Century Gothic" panose="020B0502020202020204" pitchFamily="34" charset="0"/>
              </a:rPr>
              <a:t>GPU</a:t>
            </a:r>
            <a:r>
              <a:rPr lang="en-GB" sz="2800" dirty="0">
                <a:latin typeface="Century Gothic" panose="020B0502020202020204" pitchFamily="34" charset="0"/>
              </a:rPr>
              <a:t> for processing. </a:t>
            </a:r>
            <a:endParaRPr lang="it-IT" sz="2800" dirty="0">
              <a:latin typeface="Century Gothic" panose="020B0502020202020204" pitchFamily="34" charset="0"/>
            </a:endParaRPr>
          </a:p>
        </p:txBody>
      </p:sp>
      <p:sp>
        <p:nvSpPr>
          <p:cNvPr id="23" name="Rettangolo 22">
            <a:extLst>
              <a:ext uri="{FF2B5EF4-FFF2-40B4-BE49-F238E27FC236}">
                <a16:creationId xmlns:a16="http://schemas.microsoft.com/office/drawing/2014/main" id="{1049C7B8-21A6-A944-AA54-66532A62D9BE}"/>
              </a:ext>
            </a:extLst>
          </p:cNvPr>
          <p:cNvSpPr/>
          <p:nvPr/>
        </p:nvSpPr>
        <p:spPr>
          <a:xfrm>
            <a:off x="506153" y="509286"/>
            <a:ext cx="127321" cy="5847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FC88E915-A38C-4408-8675-CC8854B7B97E}"/>
              </a:ext>
            </a:extLst>
          </p:cNvPr>
          <p:cNvSpPr txBox="1"/>
          <p:nvPr/>
        </p:nvSpPr>
        <p:spPr>
          <a:xfrm>
            <a:off x="792029" y="357743"/>
            <a:ext cx="80657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GPGPU programming model</a:t>
            </a:r>
          </a:p>
        </p:txBody>
      </p:sp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9A73E904-CD9E-4AD8-9440-EFBBCCB196D6}"/>
              </a:ext>
            </a:extLst>
          </p:cNvPr>
          <p:cNvSpPr/>
          <p:nvPr/>
        </p:nvSpPr>
        <p:spPr>
          <a:xfrm>
            <a:off x="4368800" y="2500286"/>
            <a:ext cx="3683000" cy="393700"/>
          </a:xfrm>
          <a:prstGeom prst="roundRect">
            <a:avLst/>
          </a:prstGeom>
          <a:solidFill>
            <a:srgbClr val="144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con angoli arrotondati 17">
            <a:extLst>
              <a:ext uri="{FF2B5EF4-FFF2-40B4-BE49-F238E27FC236}">
                <a16:creationId xmlns:a16="http://schemas.microsoft.com/office/drawing/2014/main" id="{12C5F256-77EC-4721-8C6B-D2BB6C42D36E}"/>
              </a:ext>
            </a:extLst>
          </p:cNvPr>
          <p:cNvSpPr/>
          <p:nvPr/>
        </p:nvSpPr>
        <p:spPr>
          <a:xfrm>
            <a:off x="4368800" y="3045529"/>
            <a:ext cx="3683000" cy="393700"/>
          </a:xfrm>
          <a:prstGeom prst="roundRect">
            <a:avLst/>
          </a:prstGeom>
          <a:solidFill>
            <a:srgbClr val="144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con angoli arrotondati 18">
            <a:extLst>
              <a:ext uri="{FF2B5EF4-FFF2-40B4-BE49-F238E27FC236}">
                <a16:creationId xmlns:a16="http://schemas.microsoft.com/office/drawing/2014/main" id="{DABE7108-38B9-4BE2-9CD1-AEC857A91761}"/>
              </a:ext>
            </a:extLst>
          </p:cNvPr>
          <p:cNvSpPr/>
          <p:nvPr/>
        </p:nvSpPr>
        <p:spPr>
          <a:xfrm>
            <a:off x="4342021" y="3575709"/>
            <a:ext cx="3683000" cy="393700"/>
          </a:xfrm>
          <a:prstGeom prst="roundRect">
            <a:avLst/>
          </a:prstGeom>
          <a:solidFill>
            <a:srgbClr val="70C6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Rettangolo con angoli arrotondati 19">
            <a:extLst>
              <a:ext uri="{FF2B5EF4-FFF2-40B4-BE49-F238E27FC236}">
                <a16:creationId xmlns:a16="http://schemas.microsoft.com/office/drawing/2014/main" id="{EFE4732C-5705-42BC-AA5E-B35B46B92732}"/>
              </a:ext>
            </a:extLst>
          </p:cNvPr>
          <p:cNvSpPr/>
          <p:nvPr/>
        </p:nvSpPr>
        <p:spPr>
          <a:xfrm>
            <a:off x="4342021" y="4105889"/>
            <a:ext cx="3683000" cy="393700"/>
          </a:xfrm>
          <a:prstGeom prst="roundRect">
            <a:avLst/>
          </a:prstGeom>
          <a:solidFill>
            <a:srgbClr val="70C6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Rettangolo con angoli arrotondati 20">
            <a:extLst>
              <a:ext uri="{FF2B5EF4-FFF2-40B4-BE49-F238E27FC236}">
                <a16:creationId xmlns:a16="http://schemas.microsoft.com/office/drawing/2014/main" id="{55FE30AF-2C88-47EF-8E18-A5C3E8BB1FE9}"/>
              </a:ext>
            </a:extLst>
          </p:cNvPr>
          <p:cNvSpPr/>
          <p:nvPr/>
        </p:nvSpPr>
        <p:spPr>
          <a:xfrm>
            <a:off x="4316621" y="4636069"/>
            <a:ext cx="3683000" cy="393700"/>
          </a:xfrm>
          <a:prstGeom prst="roundRect">
            <a:avLst/>
          </a:prstGeom>
          <a:solidFill>
            <a:srgbClr val="70C6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Rettangolo con angoli arrotondati 21">
            <a:extLst>
              <a:ext uri="{FF2B5EF4-FFF2-40B4-BE49-F238E27FC236}">
                <a16:creationId xmlns:a16="http://schemas.microsoft.com/office/drawing/2014/main" id="{B989EEFD-FE7D-47B0-9D05-FAD52BDB69F8}"/>
              </a:ext>
            </a:extLst>
          </p:cNvPr>
          <p:cNvSpPr/>
          <p:nvPr/>
        </p:nvSpPr>
        <p:spPr>
          <a:xfrm>
            <a:off x="4342021" y="5161904"/>
            <a:ext cx="3683000" cy="393700"/>
          </a:xfrm>
          <a:prstGeom prst="roundRect">
            <a:avLst/>
          </a:prstGeom>
          <a:solidFill>
            <a:srgbClr val="144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Rettangolo con angoli arrotondati 23">
            <a:extLst>
              <a:ext uri="{FF2B5EF4-FFF2-40B4-BE49-F238E27FC236}">
                <a16:creationId xmlns:a16="http://schemas.microsoft.com/office/drawing/2014/main" id="{4BA078B7-66A1-4F04-8DBD-4D2A461FCF56}"/>
              </a:ext>
            </a:extLst>
          </p:cNvPr>
          <p:cNvSpPr/>
          <p:nvPr/>
        </p:nvSpPr>
        <p:spPr>
          <a:xfrm>
            <a:off x="4316621" y="5687739"/>
            <a:ext cx="3683000" cy="393700"/>
          </a:xfrm>
          <a:prstGeom prst="roundRect">
            <a:avLst/>
          </a:prstGeom>
          <a:solidFill>
            <a:srgbClr val="144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25" name="Gruppo 10">
            <a:extLst>
              <a:ext uri="{FF2B5EF4-FFF2-40B4-BE49-F238E27FC236}">
                <a16:creationId xmlns:a16="http://schemas.microsoft.com/office/drawing/2014/main" id="{0C8227B9-0D85-4C79-82F6-BB6768542339}"/>
              </a:ext>
            </a:extLst>
          </p:cNvPr>
          <p:cNvGrpSpPr/>
          <p:nvPr/>
        </p:nvGrpSpPr>
        <p:grpSpPr>
          <a:xfrm>
            <a:off x="747721" y="3130550"/>
            <a:ext cx="1800944" cy="2551598"/>
            <a:chOff x="2285985" y="3571876"/>
            <a:chExt cx="2120238" cy="2828932"/>
          </a:xfrm>
        </p:grpSpPr>
        <p:pic>
          <p:nvPicPr>
            <p:cNvPr id="26" name="Immagine 25" descr="CPU representation.jpg">
              <a:extLst>
                <a:ext uri="{FF2B5EF4-FFF2-40B4-BE49-F238E27FC236}">
                  <a16:creationId xmlns:a16="http://schemas.microsoft.com/office/drawing/2014/main" id="{F8F747A6-8093-4EB6-B1D1-6C217AFDD8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85985" y="4071942"/>
              <a:ext cx="2120238" cy="2328866"/>
            </a:xfrm>
            <a:prstGeom prst="rect">
              <a:avLst/>
            </a:prstGeom>
          </p:spPr>
        </p:pic>
        <p:sp>
          <p:nvSpPr>
            <p:cNvPr id="27" name="CasellaDiTesto 26">
              <a:extLst>
                <a:ext uri="{FF2B5EF4-FFF2-40B4-BE49-F238E27FC236}">
                  <a16:creationId xmlns:a16="http://schemas.microsoft.com/office/drawing/2014/main" id="{80B51475-57FC-49AB-91E1-6C4C78B53D06}"/>
                </a:ext>
              </a:extLst>
            </p:cNvPr>
            <p:cNvSpPr txBox="1"/>
            <p:nvPr/>
          </p:nvSpPr>
          <p:spPr>
            <a:xfrm>
              <a:off x="2928362" y="3571876"/>
              <a:ext cx="83548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b="1" dirty="0">
                  <a:solidFill>
                    <a:srgbClr val="0070C0"/>
                  </a:solidFill>
                </a:rPr>
                <a:t>CPU</a:t>
              </a:r>
            </a:p>
          </p:txBody>
        </p:sp>
      </p:grpSp>
      <p:grpSp>
        <p:nvGrpSpPr>
          <p:cNvPr id="28" name="Gruppo 27">
            <a:extLst>
              <a:ext uri="{FF2B5EF4-FFF2-40B4-BE49-F238E27FC236}">
                <a16:creationId xmlns:a16="http://schemas.microsoft.com/office/drawing/2014/main" id="{D4592C12-37AF-48A3-A2A6-B65E503886D3}"/>
              </a:ext>
            </a:extLst>
          </p:cNvPr>
          <p:cNvGrpSpPr/>
          <p:nvPr/>
        </p:nvGrpSpPr>
        <p:grpSpPr>
          <a:xfrm>
            <a:off x="9924114" y="2973118"/>
            <a:ext cx="1775242" cy="2551598"/>
            <a:chOff x="5072066" y="3571876"/>
            <a:chExt cx="2094535" cy="2815584"/>
          </a:xfrm>
        </p:grpSpPr>
        <p:pic>
          <p:nvPicPr>
            <p:cNvPr id="29" name="Immagine 28" descr="GPU representation.jpg">
              <a:extLst>
                <a:ext uri="{FF2B5EF4-FFF2-40B4-BE49-F238E27FC236}">
                  <a16:creationId xmlns:a16="http://schemas.microsoft.com/office/drawing/2014/main" id="{BEF6A12C-A7F7-4198-9F82-30E826E96DF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72066" y="4071942"/>
              <a:ext cx="2094535" cy="2315518"/>
            </a:xfrm>
            <a:prstGeom prst="rect">
              <a:avLst/>
            </a:prstGeom>
          </p:spPr>
        </p:pic>
        <p:sp>
          <p:nvSpPr>
            <p:cNvPr id="30" name="CasellaDiTesto 29">
              <a:extLst>
                <a:ext uri="{FF2B5EF4-FFF2-40B4-BE49-F238E27FC236}">
                  <a16:creationId xmlns:a16="http://schemas.microsoft.com/office/drawing/2014/main" id="{571BDF79-2384-498D-9BE3-E2E38CC488DA}"/>
                </a:ext>
              </a:extLst>
            </p:cNvPr>
            <p:cNvSpPr txBox="1"/>
            <p:nvPr/>
          </p:nvSpPr>
          <p:spPr>
            <a:xfrm>
              <a:off x="5693576" y="3571876"/>
              <a:ext cx="85151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b="1" dirty="0">
                  <a:solidFill>
                    <a:srgbClr val="00B050"/>
                  </a:solidFill>
                </a:rPr>
                <a:t>GPU</a:t>
              </a:r>
            </a:p>
          </p:txBody>
        </p:sp>
      </p:grpSp>
      <p:sp>
        <p:nvSpPr>
          <p:cNvPr id="31" name="Rettangolo con angoli arrotondati 30">
            <a:extLst>
              <a:ext uri="{FF2B5EF4-FFF2-40B4-BE49-F238E27FC236}">
                <a16:creationId xmlns:a16="http://schemas.microsoft.com/office/drawing/2014/main" id="{3257A8E3-F280-43B1-BF79-5328EA55AA74}"/>
              </a:ext>
            </a:extLst>
          </p:cNvPr>
          <p:cNvSpPr/>
          <p:nvPr/>
        </p:nvSpPr>
        <p:spPr>
          <a:xfrm>
            <a:off x="4316621" y="6227207"/>
            <a:ext cx="3683000" cy="393700"/>
          </a:xfrm>
          <a:prstGeom prst="roundRect">
            <a:avLst/>
          </a:prstGeom>
          <a:solidFill>
            <a:srgbClr val="144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4" name="Connettore 2 3">
            <a:extLst>
              <a:ext uri="{FF2B5EF4-FFF2-40B4-BE49-F238E27FC236}">
                <a16:creationId xmlns:a16="http://schemas.microsoft.com/office/drawing/2014/main" id="{A5DB9C0E-2BDF-46B6-9E78-44F653C8F364}"/>
              </a:ext>
            </a:extLst>
          </p:cNvPr>
          <p:cNvCxnSpPr/>
          <p:nvPr/>
        </p:nvCxnSpPr>
        <p:spPr>
          <a:xfrm>
            <a:off x="8204200" y="4279900"/>
            <a:ext cx="1542114" cy="0"/>
          </a:xfrm>
          <a:prstGeom prst="straightConnector1">
            <a:avLst/>
          </a:prstGeom>
          <a:ln w="76200">
            <a:solidFill>
              <a:srgbClr val="70C6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ttore 2 31">
            <a:extLst>
              <a:ext uri="{FF2B5EF4-FFF2-40B4-BE49-F238E27FC236}">
                <a16:creationId xmlns:a16="http://schemas.microsoft.com/office/drawing/2014/main" id="{19ECC978-F1E7-47D6-8A65-BCFD88A4587A}"/>
              </a:ext>
            </a:extLst>
          </p:cNvPr>
          <p:cNvCxnSpPr>
            <a:cxnSpLocks/>
          </p:cNvCxnSpPr>
          <p:nvPr/>
        </p:nvCxnSpPr>
        <p:spPr>
          <a:xfrm flipH="1">
            <a:off x="2778319" y="3045529"/>
            <a:ext cx="1384523" cy="1454060"/>
          </a:xfrm>
          <a:prstGeom prst="straightConnector1">
            <a:avLst/>
          </a:prstGeom>
          <a:ln w="76200">
            <a:solidFill>
              <a:srgbClr val="144BB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ttore 2 33">
            <a:extLst>
              <a:ext uri="{FF2B5EF4-FFF2-40B4-BE49-F238E27FC236}">
                <a16:creationId xmlns:a16="http://schemas.microsoft.com/office/drawing/2014/main" id="{8CC8537A-1DA9-496D-AB17-DC3B09515DC3}"/>
              </a:ext>
            </a:extLst>
          </p:cNvPr>
          <p:cNvCxnSpPr>
            <a:cxnSpLocks/>
          </p:cNvCxnSpPr>
          <p:nvPr/>
        </p:nvCxnSpPr>
        <p:spPr>
          <a:xfrm flipH="1" flipV="1">
            <a:off x="2805261" y="4665211"/>
            <a:ext cx="1357581" cy="1200328"/>
          </a:xfrm>
          <a:prstGeom prst="straightConnector1">
            <a:avLst/>
          </a:prstGeom>
          <a:ln w="76200">
            <a:solidFill>
              <a:srgbClr val="144BB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734585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C7B70D96-3BEB-4797-A378-49F5131287BA}"/>
              </a:ext>
            </a:extLst>
          </p:cNvPr>
          <p:cNvSpPr txBox="1"/>
          <p:nvPr/>
        </p:nvSpPr>
        <p:spPr>
          <a:xfrm>
            <a:off x="792029" y="1094061"/>
            <a:ext cx="10893818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GB" sz="2400" dirty="0">
                <a:latin typeface="Century Gothic" panose="020B0502020202020204" pitchFamily="34" charset="0"/>
              </a:rPr>
              <a:t>Required </a:t>
            </a:r>
            <a:r>
              <a:rPr lang="en-GB" sz="2400" b="1" dirty="0">
                <a:latin typeface="Century Gothic" panose="020B0502020202020204" pitchFamily="34" charset="0"/>
              </a:rPr>
              <a:t>data </a:t>
            </a:r>
            <a:r>
              <a:rPr lang="en-GB" sz="2400" dirty="0">
                <a:latin typeface="Century Gothic" panose="020B0502020202020204" pitchFamily="34" charset="0"/>
              </a:rPr>
              <a:t>is </a:t>
            </a:r>
            <a:r>
              <a:rPr lang="en-GB" sz="2400" b="1" dirty="0">
                <a:latin typeface="Century Gothic" panose="020B0502020202020204" pitchFamily="34" charset="0"/>
              </a:rPr>
              <a:t>moved </a:t>
            </a:r>
            <a:r>
              <a:rPr lang="en-GB" sz="2400" dirty="0">
                <a:latin typeface="Century Gothic" panose="020B0502020202020204" pitchFamily="34" charset="0"/>
              </a:rPr>
              <a:t>on GPU memory and back to the HOST: </a:t>
            </a:r>
            <a:r>
              <a:rPr lang="en-GB" sz="2400" i="1" dirty="0">
                <a:latin typeface="Century Gothic" panose="020B0502020202020204" pitchFamily="34" charset="0"/>
              </a:rPr>
              <a:t>connection </a:t>
            </a:r>
            <a:r>
              <a:rPr lang="en-GB" sz="2400" dirty="0">
                <a:latin typeface="Century Gothic" panose="020B0502020202020204" pitchFamily="34" charset="0"/>
              </a:rPr>
              <a:t>to device is </a:t>
            </a:r>
            <a:r>
              <a:rPr lang="en-GB" sz="2400" i="1" dirty="0">
                <a:latin typeface="Century Gothic" panose="020B0502020202020204" pitchFamily="34" charset="0"/>
              </a:rPr>
              <a:t>relatively slow </a:t>
            </a:r>
            <a:r>
              <a:rPr lang="en-GB" sz="2400" dirty="0">
                <a:latin typeface="Century Gothic" panose="020B0502020202020204" pitchFamily="34" charset="0"/>
              </a:rPr>
              <a:t>so </a:t>
            </a:r>
            <a:r>
              <a:rPr lang="en-GB" sz="2400" b="1" dirty="0">
                <a:latin typeface="Century Gothic" panose="020B0502020202020204" pitchFamily="34" charset="0"/>
              </a:rPr>
              <a:t>minimise data transfers</a:t>
            </a:r>
            <a:r>
              <a:rPr lang="en-GB" sz="2400" dirty="0">
                <a:latin typeface="Century Gothic" panose="020B0502020202020204" pitchFamily="34" charset="0"/>
              </a:rPr>
              <a:t>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GB" sz="2400" dirty="0">
                <a:latin typeface="Century Gothic" panose="020B0502020202020204" pitchFamily="34" charset="0"/>
              </a:rPr>
              <a:t>The GPU’s threads need to be </a:t>
            </a:r>
            <a:r>
              <a:rPr lang="en-GB" sz="2400" b="1" i="1" dirty="0">
                <a:solidFill>
                  <a:srgbClr val="ED7D31"/>
                </a:solidFill>
                <a:latin typeface="Century Gothic" panose="020B0502020202020204" pitchFamily="34" charset="0"/>
              </a:rPr>
              <a:t>saturated</a:t>
            </a:r>
            <a:r>
              <a:rPr lang="en-GB" sz="2400" dirty="0">
                <a:latin typeface="Century Gothic" panose="020B0502020202020204" pitchFamily="34" charset="0"/>
              </a:rPr>
              <a:t> otherwise the result will be slower than CPU.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GB" sz="2400" dirty="0">
                <a:latin typeface="Century Gothic" panose="020B0502020202020204" pitchFamily="34" charset="0"/>
              </a:rPr>
              <a:t>For max performance, </a:t>
            </a:r>
            <a:r>
              <a:rPr lang="en-GB" sz="2400" i="1" dirty="0">
                <a:latin typeface="Century Gothic" panose="020B0502020202020204" pitchFamily="34" charset="0"/>
              </a:rPr>
              <a:t>execution on the CPU should continue </a:t>
            </a:r>
            <a:r>
              <a:rPr lang="en-GB" sz="2400" dirty="0">
                <a:latin typeface="Century Gothic" panose="020B0502020202020204" pitchFamily="34" charset="0"/>
              </a:rPr>
              <a:t>as much as possible while GPU is being used.</a:t>
            </a:r>
            <a:endParaRPr lang="it-IT" sz="2400" dirty="0">
              <a:latin typeface="Century Gothic" panose="020B0502020202020204" pitchFamily="34" charset="0"/>
            </a:endParaRPr>
          </a:p>
        </p:txBody>
      </p:sp>
      <p:sp>
        <p:nvSpPr>
          <p:cNvPr id="23" name="Rettangolo 22">
            <a:extLst>
              <a:ext uri="{FF2B5EF4-FFF2-40B4-BE49-F238E27FC236}">
                <a16:creationId xmlns:a16="http://schemas.microsoft.com/office/drawing/2014/main" id="{1049C7B8-21A6-A944-AA54-66532A62D9BE}"/>
              </a:ext>
            </a:extLst>
          </p:cNvPr>
          <p:cNvSpPr/>
          <p:nvPr/>
        </p:nvSpPr>
        <p:spPr>
          <a:xfrm>
            <a:off x="506153" y="509286"/>
            <a:ext cx="127321" cy="5847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FC88E915-A38C-4408-8675-CC8854B7B97E}"/>
              </a:ext>
            </a:extLst>
          </p:cNvPr>
          <p:cNvSpPr txBox="1"/>
          <p:nvPr/>
        </p:nvSpPr>
        <p:spPr>
          <a:xfrm>
            <a:off x="792029" y="357743"/>
            <a:ext cx="80657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GPGPU programming model</a:t>
            </a:r>
          </a:p>
        </p:txBody>
      </p:sp>
      <p:pic>
        <p:nvPicPr>
          <p:cNvPr id="5" name="Picture 4" descr="Image result for gpu">
            <a:extLst>
              <a:ext uri="{FF2B5EF4-FFF2-40B4-BE49-F238E27FC236}">
                <a16:creationId xmlns:a16="http://schemas.microsoft.com/office/drawing/2014/main" id="{44D737DB-DB69-48E9-BF95-9D43785D55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63" r="22097"/>
          <a:stretch/>
        </p:blipFill>
        <p:spPr bwMode="auto">
          <a:xfrm>
            <a:off x="8270328" y="3939576"/>
            <a:ext cx="2742369" cy="1854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reccia bidirezionale orizzontale 5">
            <a:extLst>
              <a:ext uri="{FF2B5EF4-FFF2-40B4-BE49-F238E27FC236}">
                <a16:creationId xmlns:a16="http://schemas.microsoft.com/office/drawing/2014/main" id="{242C3365-03BA-4267-8CE0-D6CF9730FA03}"/>
              </a:ext>
            </a:extLst>
          </p:cNvPr>
          <p:cNvSpPr/>
          <p:nvPr/>
        </p:nvSpPr>
        <p:spPr>
          <a:xfrm>
            <a:off x="3949141" y="4680863"/>
            <a:ext cx="4670310" cy="311971"/>
          </a:xfrm>
          <a:prstGeom prst="leftRightArrow">
            <a:avLst/>
          </a:prstGeom>
          <a:solidFill>
            <a:srgbClr val="ED7D31"/>
          </a:solidFill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7" name="Picture 2" descr="Image result for cpu">
            <a:extLst>
              <a:ext uri="{FF2B5EF4-FFF2-40B4-BE49-F238E27FC236}">
                <a16:creationId xmlns:a16="http://schemas.microsoft.com/office/drawing/2014/main" id="{64D432D7-3F9C-4B37-A481-49451D1B7B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8510" y="4144164"/>
            <a:ext cx="2307688" cy="1730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7743DD1F-FE3C-4DC8-9DB6-42AA262CFA7A}"/>
              </a:ext>
            </a:extLst>
          </p:cNvPr>
          <p:cNvSpPr txBox="1"/>
          <p:nvPr/>
        </p:nvSpPr>
        <p:spPr>
          <a:xfrm>
            <a:off x="4256232" y="4878769"/>
            <a:ext cx="41057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latin typeface="Century Gothic" panose="020B0502020202020204" pitchFamily="34" charset="0"/>
              </a:rPr>
              <a:t>PCI-e express (~ 8 Gb/s)</a:t>
            </a:r>
          </a:p>
        </p:txBody>
      </p:sp>
      <p:sp>
        <p:nvSpPr>
          <p:cNvPr id="14" name="Freccia circolare in giù 13">
            <a:extLst>
              <a:ext uri="{FF2B5EF4-FFF2-40B4-BE49-F238E27FC236}">
                <a16:creationId xmlns:a16="http://schemas.microsoft.com/office/drawing/2014/main" id="{518FF9CD-20EC-4DFB-B38B-9111046E83C7}"/>
              </a:ext>
            </a:extLst>
          </p:cNvPr>
          <p:cNvSpPr/>
          <p:nvPr/>
        </p:nvSpPr>
        <p:spPr>
          <a:xfrm>
            <a:off x="3530600" y="3567420"/>
            <a:ext cx="5638800" cy="792088"/>
          </a:xfrm>
          <a:prstGeom prst="curvedDownArrow">
            <a:avLst/>
          </a:prstGeom>
          <a:ln>
            <a:solidFill>
              <a:srgbClr val="4472C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15" name="Freccia circolare in giù 14">
            <a:extLst>
              <a:ext uri="{FF2B5EF4-FFF2-40B4-BE49-F238E27FC236}">
                <a16:creationId xmlns:a16="http://schemas.microsoft.com/office/drawing/2014/main" id="{76A86395-A194-4139-B59D-B53D86E7A00C}"/>
              </a:ext>
            </a:extLst>
          </p:cNvPr>
          <p:cNvSpPr/>
          <p:nvPr/>
        </p:nvSpPr>
        <p:spPr>
          <a:xfrm flipH="1" flipV="1">
            <a:off x="3073400" y="5554228"/>
            <a:ext cx="5784394" cy="972057"/>
          </a:xfrm>
          <a:prstGeom prst="curved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67BECDAB-F8D6-40E3-8C2C-53BF3E182197}"/>
              </a:ext>
            </a:extLst>
          </p:cNvPr>
          <p:cNvSpPr txBox="1"/>
          <p:nvPr/>
        </p:nvSpPr>
        <p:spPr>
          <a:xfrm>
            <a:off x="4678908" y="3748963"/>
            <a:ext cx="32127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dirty="0" err="1">
                <a:latin typeface="Century Gothic" panose="020B0502020202020204" pitchFamily="34" charset="0"/>
              </a:rPr>
              <a:t>offload</a:t>
            </a:r>
            <a:r>
              <a:rPr lang="it-IT" sz="2400" dirty="0">
                <a:latin typeface="Century Gothic" panose="020B0502020202020204" pitchFamily="34" charset="0"/>
              </a:rPr>
              <a:t> data to GPU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4E042713-7067-4649-8B73-3BEEBF8EE91D}"/>
              </a:ext>
            </a:extLst>
          </p:cNvPr>
          <p:cNvSpPr txBox="1"/>
          <p:nvPr/>
        </p:nvSpPr>
        <p:spPr>
          <a:xfrm>
            <a:off x="4489630" y="5874930"/>
            <a:ext cx="27895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dirty="0">
                <a:latin typeface="Century Gothic" panose="020B0502020202020204" pitchFamily="34" charset="0"/>
              </a:rPr>
              <a:t>copy back </a:t>
            </a:r>
            <a:r>
              <a:rPr lang="it-IT" sz="2400" dirty="0" err="1">
                <a:latin typeface="Century Gothic" panose="020B0502020202020204" pitchFamily="34" charset="0"/>
              </a:rPr>
              <a:t>results</a:t>
            </a:r>
            <a:endParaRPr lang="it-IT" sz="240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62068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ttangolo 11">
            <a:extLst>
              <a:ext uri="{FF2B5EF4-FFF2-40B4-BE49-F238E27FC236}">
                <a16:creationId xmlns:a16="http://schemas.microsoft.com/office/drawing/2014/main" id="{23013FAC-B508-8A4A-A4F9-81F19C89D93C}"/>
              </a:ext>
            </a:extLst>
          </p:cNvPr>
          <p:cNvSpPr/>
          <p:nvPr/>
        </p:nvSpPr>
        <p:spPr>
          <a:xfrm>
            <a:off x="0" y="0"/>
            <a:ext cx="12192000" cy="2943810"/>
          </a:xfrm>
          <a:prstGeom prst="rect">
            <a:avLst/>
          </a:prstGeom>
          <a:solidFill>
            <a:srgbClr val="1072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B6187909-5186-2042-B995-9B0DA4935A59}"/>
              </a:ext>
            </a:extLst>
          </p:cNvPr>
          <p:cNvSpPr/>
          <p:nvPr/>
        </p:nvSpPr>
        <p:spPr>
          <a:xfrm>
            <a:off x="0" y="2943811"/>
            <a:ext cx="12191999" cy="39141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CBBC3D14-3B96-2349-9C8D-A30D97D0F4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b="56989"/>
          <a:stretch/>
        </p:blipFill>
        <p:spPr>
          <a:xfrm>
            <a:off x="0" y="0"/>
            <a:ext cx="12191998" cy="2943810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8B6A8B95-77E1-FA47-A08B-F2221BA715DB}"/>
              </a:ext>
            </a:extLst>
          </p:cNvPr>
          <p:cNvSpPr txBox="1"/>
          <p:nvPr/>
        </p:nvSpPr>
        <p:spPr>
          <a:xfrm>
            <a:off x="-3" y="3664419"/>
            <a:ext cx="121920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t-IT"/>
            </a:defPPr>
            <a:lvl1pPr algn="ctr">
              <a:defRPr sz="4800" b="1">
                <a:solidFill>
                  <a:srgbClr val="1072BD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it-IT" sz="5400" dirty="0"/>
              <a:t>CUDA Programming</a:t>
            </a:r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7E83E351-9BAF-FA45-84BC-C8FF6A499A14}"/>
              </a:ext>
            </a:extLst>
          </p:cNvPr>
          <p:cNvSpPr/>
          <p:nvPr/>
        </p:nvSpPr>
        <p:spPr>
          <a:xfrm>
            <a:off x="5381119" y="2250672"/>
            <a:ext cx="1429761" cy="143100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8953AAD1-BB3F-3B48-9734-150DC769D6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0431" y="2616926"/>
            <a:ext cx="698500" cy="698500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E04F0E25-F70B-5B4D-826F-D5D6FEA76F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9285" y="581226"/>
            <a:ext cx="2664669" cy="1883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0889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C7B70D96-3BEB-4797-A378-49F5131287BA}"/>
              </a:ext>
            </a:extLst>
          </p:cNvPr>
          <p:cNvSpPr txBox="1"/>
          <p:nvPr/>
        </p:nvSpPr>
        <p:spPr>
          <a:xfrm>
            <a:off x="792029" y="1094061"/>
            <a:ext cx="10893818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GB" sz="2400" dirty="0">
                <a:latin typeface="Century Gothic" panose="020B0502020202020204" pitchFamily="34" charset="0"/>
              </a:rPr>
              <a:t>Parallel computing platform and API created by NVIDIA for programming on GPUs.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GB" sz="2400" dirty="0">
                <a:latin typeface="Century Gothic" panose="020B0502020202020204" pitchFamily="34" charset="0"/>
              </a:rPr>
              <a:t>Originally only for C/C++ but now FORTRAN API is available with PGI compilers.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GB" sz="2400" dirty="0">
                <a:latin typeface="Century Gothic" panose="020B0502020202020204" pitchFamily="34" charset="0"/>
              </a:rPr>
              <a:t>First version of the SDK (Software Development Kit) arrived in 2007 (CUDA-1) - in 2019 we now have CUDA -10.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GB" sz="2400" dirty="0">
                <a:latin typeface="Century Gothic" panose="020B0502020202020204" pitchFamily="34" charset="0"/>
              </a:rPr>
              <a:t>The SDK includes: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GB" sz="2400" dirty="0">
                <a:latin typeface="Century Gothic" panose="020B0502020202020204" pitchFamily="34" charset="0"/>
              </a:rPr>
              <a:t>Drivers, runtimes and API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GB" sz="2400" dirty="0">
                <a:latin typeface="Century Gothic" panose="020B0502020202020204" pitchFamily="34" charset="0"/>
              </a:rPr>
              <a:t>Compiler wrappers for compiling </a:t>
            </a:r>
            <a:r>
              <a:rPr lang="en-GB" sz="2400" dirty="0" err="1">
                <a:latin typeface="Century Gothic" panose="020B0502020202020204" pitchFamily="34" charset="0"/>
              </a:rPr>
              <a:t>cuda</a:t>
            </a:r>
            <a:r>
              <a:rPr lang="en-GB" sz="2400" dirty="0">
                <a:latin typeface="Century Gothic" panose="020B0502020202020204" pitchFamily="34" charset="0"/>
              </a:rPr>
              <a:t> code (</a:t>
            </a:r>
            <a:r>
              <a:rPr lang="en-GB" sz="2400" dirty="0" err="1">
                <a:latin typeface="Century Gothic" panose="020B0502020202020204" pitchFamily="34" charset="0"/>
              </a:rPr>
              <a:t>nvcc</a:t>
            </a:r>
            <a:r>
              <a:rPr lang="en-GB" sz="2400" dirty="0">
                <a:latin typeface="Century Gothic" panose="020B0502020202020204" pitchFamily="34" charset="0"/>
              </a:rPr>
              <a:t>)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GB" sz="2400" dirty="0">
                <a:latin typeface="Century Gothic" panose="020B0502020202020204" pitchFamily="34" charset="0"/>
              </a:rPr>
              <a:t>Libraries (</a:t>
            </a:r>
            <a:r>
              <a:rPr lang="en-GB" sz="2400" dirty="0" err="1">
                <a:latin typeface="Century Gothic" panose="020B0502020202020204" pitchFamily="34" charset="0"/>
              </a:rPr>
              <a:t>cuBLAS</a:t>
            </a:r>
            <a:r>
              <a:rPr lang="en-GB" sz="2400" dirty="0">
                <a:latin typeface="Century Gothic" panose="020B0502020202020204" pitchFamily="34" charset="0"/>
              </a:rPr>
              <a:t>, </a:t>
            </a:r>
            <a:r>
              <a:rPr lang="en-GB" sz="2400" dirty="0" err="1">
                <a:latin typeface="Century Gothic" panose="020B0502020202020204" pitchFamily="34" charset="0"/>
              </a:rPr>
              <a:t>cuFFT</a:t>
            </a:r>
            <a:r>
              <a:rPr lang="en-GB" sz="2400" dirty="0">
                <a:latin typeface="Century Gothic" panose="020B0502020202020204" pitchFamily="34" charset="0"/>
              </a:rPr>
              <a:t>, </a:t>
            </a:r>
            <a:r>
              <a:rPr lang="en-GB" sz="2400" dirty="0" err="1">
                <a:latin typeface="Century Gothic" panose="020B0502020202020204" pitchFamily="34" charset="0"/>
              </a:rPr>
              <a:t>cuSolver</a:t>
            </a:r>
            <a:r>
              <a:rPr lang="en-GB" sz="2400" dirty="0">
                <a:latin typeface="Century Gothic" panose="020B0502020202020204" pitchFamily="34" charset="0"/>
              </a:rPr>
              <a:t>, etc)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GB" sz="2400" dirty="0">
                <a:latin typeface="Century Gothic" panose="020B0502020202020204" pitchFamily="34" charset="0"/>
              </a:rPr>
              <a:t>Debuggers (</a:t>
            </a:r>
            <a:r>
              <a:rPr lang="en-GB" sz="2400" dirty="0" err="1">
                <a:latin typeface="Century Gothic" panose="020B0502020202020204" pitchFamily="34" charset="0"/>
              </a:rPr>
              <a:t>cuda-gdb</a:t>
            </a:r>
            <a:r>
              <a:rPr lang="en-GB" sz="2400" dirty="0">
                <a:latin typeface="Century Gothic" panose="020B0502020202020204" pitchFamily="34" charset="0"/>
              </a:rPr>
              <a:t>, </a:t>
            </a:r>
            <a:r>
              <a:rPr lang="en-GB" sz="2400" dirty="0" err="1">
                <a:latin typeface="Century Gothic" panose="020B0502020202020204" pitchFamily="34" charset="0"/>
              </a:rPr>
              <a:t>cuda-memcheck</a:t>
            </a:r>
            <a:r>
              <a:rPr lang="en-GB" sz="2400" dirty="0">
                <a:latin typeface="Century Gothic" panose="020B0502020202020204" pitchFamily="34" charset="0"/>
              </a:rPr>
              <a:t>), profilers (</a:t>
            </a:r>
            <a:r>
              <a:rPr lang="en-GB" sz="2400" dirty="0" err="1">
                <a:latin typeface="Century Gothic" panose="020B0502020202020204" pitchFamily="34" charset="0"/>
              </a:rPr>
              <a:t>nvprof</a:t>
            </a:r>
            <a:r>
              <a:rPr lang="en-GB" sz="2400" dirty="0">
                <a:latin typeface="Century Gothic" panose="020B0502020202020204" pitchFamily="34" charset="0"/>
              </a:rPr>
              <a:t>, </a:t>
            </a:r>
            <a:r>
              <a:rPr lang="en-GB" sz="2400" dirty="0" err="1">
                <a:latin typeface="Century Gothic" panose="020B0502020202020204" pitchFamily="34" charset="0"/>
              </a:rPr>
              <a:t>nView</a:t>
            </a:r>
            <a:r>
              <a:rPr lang="en-GB" sz="2400" dirty="0">
                <a:latin typeface="Century Gothic" panose="020B0502020202020204" pitchFamily="34" charset="0"/>
              </a:rPr>
              <a:t>), etc.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GB" sz="2400" dirty="0">
                <a:latin typeface="Century Gothic" panose="020B0502020202020204" pitchFamily="34" charset="0"/>
              </a:rPr>
              <a:t>Freely downloadable from NVIDIA, but </a:t>
            </a:r>
            <a:r>
              <a:rPr lang="en-GB" sz="2400" dirty="0" err="1">
                <a:latin typeface="Century Gothic" panose="020B0502020202020204" pitchFamily="34" charset="0"/>
              </a:rPr>
              <a:t>cuda</a:t>
            </a:r>
            <a:r>
              <a:rPr lang="en-GB" sz="2400" dirty="0">
                <a:latin typeface="Century Gothic" panose="020B0502020202020204" pitchFamily="34" charset="0"/>
              </a:rPr>
              <a:t>-enabled GPUs are available only from NVIDIA.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GB" sz="2400" dirty="0">
                <a:latin typeface="Century Gothic" panose="020B0502020202020204" pitchFamily="34" charset="0"/>
              </a:rPr>
              <a:t>Fastest solution when using NVIDIA devices.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GB" sz="2400" dirty="0">
              <a:latin typeface="Century Gothic" panose="020B0502020202020204" pitchFamily="34" charset="0"/>
            </a:endParaRPr>
          </a:p>
        </p:txBody>
      </p:sp>
      <p:sp>
        <p:nvSpPr>
          <p:cNvPr id="23" name="Rettangolo 22">
            <a:extLst>
              <a:ext uri="{FF2B5EF4-FFF2-40B4-BE49-F238E27FC236}">
                <a16:creationId xmlns:a16="http://schemas.microsoft.com/office/drawing/2014/main" id="{1049C7B8-21A6-A944-AA54-66532A62D9BE}"/>
              </a:ext>
            </a:extLst>
          </p:cNvPr>
          <p:cNvSpPr/>
          <p:nvPr/>
        </p:nvSpPr>
        <p:spPr>
          <a:xfrm>
            <a:off x="506153" y="509286"/>
            <a:ext cx="127321" cy="5847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FC88E915-A38C-4408-8675-CC8854B7B97E}"/>
              </a:ext>
            </a:extLst>
          </p:cNvPr>
          <p:cNvSpPr txBox="1"/>
          <p:nvPr/>
        </p:nvSpPr>
        <p:spPr>
          <a:xfrm>
            <a:off x="792029" y="357743"/>
            <a:ext cx="80657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Compute </a:t>
            </a:r>
            <a:r>
              <a:rPr lang="it-IT" sz="3200" b="1" dirty="0" err="1">
                <a:solidFill>
                  <a:schemeClr val="accent1"/>
                </a:solidFill>
                <a:latin typeface="Century Gothic" panose="020B0502020202020204" pitchFamily="34" charset="0"/>
              </a:rPr>
              <a:t>Unified</a:t>
            </a:r>
            <a:r>
              <a:rPr lang="it-IT" sz="3200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 Device Architecture</a:t>
            </a:r>
          </a:p>
        </p:txBody>
      </p:sp>
    </p:spTree>
    <p:extLst>
      <p:ext uri="{BB962C8B-B14F-4D97-AF65-F5344CB8AC3E}">
        <p14:creationId xmlns:p14="http://schemas.microsoft.com/office/powerpoint/2010/main" val="4390736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egnaposto testo 3">
            <a:extLst>
              <a:ext uri="{FF2B5EF4-FFF2-40B4-BE49-F238E27FC236}">
                <a16:creationId xmlns:a16="http://schemas.microsoft.com/office/drawing/2014/main" id="{3E21AEF3-FABE-A743-8E1A-572DA9F2A5ED}"/>
              </a:ext>
            </a:extLst>
          </p:cNvPr>
          <p:cNvSpPr txBox="1">
            <a:spLocks/>
          </p:cNvSpPr>
          <p:nvPr/>
        </p:nvSpPr>
        <p:spPr>
          <a:xfrm>
            <a:off x="740778" y="1873590"/>
            <a:ext cx="10789010" cy="405134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endParaRPr lang="it-IT" sz="1600" dirty="0">
              <a:latin typeface="Century Gothic" panose="020B0502020202020204" pitchFamily="34" charset="0"/>
            </a:endParaRPr>
          </a:p>
        </p:txBody>
      </p:sp>
      <p:sp>
        <p:nvSpPr>
          <p:cNvPr id="23" name="Rettangolo 22">
            <a:extLst>
              <a:ext uri="{FF2B5EF4-FFF2-40B4-BE49-F238E27FC236}">
                <a16:creationId xmlns:a16="http://schemas.microsoft.com/office/drawing/2014/main" id="{1049C7B8-21A6-A944-AA54-66532A62D9BE}"/>
              </a:ext>
            </a:extLst>
          </p:cNvPr>
          <p:cNvSpPr/>
          <p:nvPr/>
        </p:nvSpPr>
        <p:spPr>
          <a:xfrm>
            <a:off x="506153" y="509286"/>
            <a:ext cx="127321" cy="5847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167E4132-9516-4EBF-B419-B2BBC93CBD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2029" y="1447800"/>
            <a:ext cx="10607942" cy="4811486"/>
          </a:xfrm>
        </p:spPr>
        <p:txBody>
          <a:bodyPr>
            <a:normAutofit/>
          </a:bodyPr>
          <a:lstStyle/>
          <a:p>
            <a:pPr algn="l"/>
            <a:endParaRPr lang="en-US" b="0" i="0" dirty="0">
              <a:solidFill>
                <a:srgbClr val="000000"/>
              </a:solidFill>
              <a:effectLst/>
              <a:latin typeface="Century Gothic" panose="020B0502020202020204" pitchFamily="34" charset="0"/>
            </a:endParaRPr>
          </a:p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GPU stands for </a:t>
            </a:r>
            <a:r>
              <a:rPr lang="en-US" b="1" i="0" dirty="0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Graphics Processing Units</a:t>
            </a:r>
          </a:p>
          <a:p>
            <a:pPr algn="l"/>
            <a:r>
              <a:rPr lang="en-US" dirty="0">
                <a:latin typeface="Century Gothic" panose="020B0502020202020204" pitchFamily="34" charset="0"/>
              </a:rPr>
              <a:t>It is a device equipped with:</a:t>
            </a:r>
          </a:p>
          <a:p>
            <a:pPr lvl="1"/>
            <a:r>
              <a:rPr lang="en-US" i="1" dirty="0">
                <a:latin typeface="Century Gothic" panose="020B0502020202020204" pitchFamily="34" charset="0"/>
              </a:rPr>
              <a:t>highly parallel microprocessor </a:t>
            </a:r>
            <a:r>
              <a:rPr lang="en-US" dirty="0">
                <a:latin typeface="Century Gothic" panose="020B0502020202020204" pitchFamily="34" charset="0"/>
              </a:rPr>
              <a:t>(thousands of cores),</a:t>
            </a:r>
          </a:p>
          <a:p>
            <a:pPr lvl="1"/>
            <a:r>
              <a:rPr lang="en-US" i="1" dirty="0">
                <a:latin typeface="Century Gothic" panose="020B0502020202020204" pitchFamily="34" charset="0"/>
              </a:rPr>
              <a:t>private memory</a:t>
            </a:r>
            <a:r>
              <a:rPr lang="en-US" dirty="0">
                <a:latin typeface="Century Gothic" panose="020B0502020202020204" pitchFamily="34" charset="0"/>
              </a:rPr>
              <a:t> with very </a:t>
            </a:r>
            <a:r>
              <a:rPr lang="en-US" i="1" dirty="0">
                <a:latin typeface="Century Gothic" panose="020B0502020202020204" pitchFamily="34" charset="0"/>
              </a:rPr>
              <a:t>high bandwidth </a:t>
            </a:r>
            <a:r>
              <a:rPr lang="en-US" dirty="0">
                <a:latin typeface="Century Gothic" panose="020B0502020202020204" pitchFamily="34" charset="0"/>
              </a:rPr>
              <a:t>(about 900 GB/s).</a:t>
            </a:r>
          </a:p>
          <a:p>
            <a:endParaRPr lang="en-US" dirty="0">
              <a:latin typeface="Century Gothic" panose="020B0502020202020204" pitchFamily="34" charset="0"/>
            </a:endParaRPr>
          </a:p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GPUs highly parallel structures makes them more efficient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w.r.t.</a:t>
            </a:r>
            <a:r>
              <a:rPr lang="en-US" b="0" i="0" dirty="0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 CPUs for </a:t>
            </a:r>
            <a:r>
              <a:rPr lang="en-US" b="1" i="0" dirty="0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embarrassing parallel algorithm</a:t>
            </a:r>
            <a:r>
              <a:rPr lang="en-US" b="1" dirty="0">
                <a:solidFill>
                  <a:srgbClr val="000000"/>
                </a:solidFill>
                <a:latin typeface="Century Gothic" panose="020B0502020202020204" pitchFamily="34" charset="0"/>
              </a:rPr>
              <a:t>s</a:t>
            </a:r>
            <a:r>
              <a:rPr lang="en-US" b="0" i="0" dirty="0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:</a:t>
            </a:r>
          </a:p>
          <a:p>
            <a:pPr lvl="1"/>
            <a:r>
              <a:rPr lang="en-US" b="0" i="0" dirty="0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CPUs race through a series of task requiring lots of interactivity;</a:t>
            </a:r>
          </a:p>
          <a:p>
            <a:pPr lvl="1"/>
            <a:r>
              <a:rPr lang="en-US" b="0" i="0" dirty="0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GPUs break complex problems into thousands or millions of separate tasks and work them out at one.</a:t>
            </a:r>
          </a:p>
          <a:p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FC88E915-A38C-4408-8675-CC8854B7B97E}"/>
              </a:ext>
            </a:extLst>
          </p:cNvPr>
          <p:cNvSpPr txBox="1"/>
          <p:nvPr/>
        </p:nvSpPr>
        <p:spPr>
          <a:xfrm>
            <a:off x="792029" y="357743"/>
            <a:ext cx="80657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 err="1">
                <a:solidFill>
                  <a:schemeClr val="accent1"/>
                </a:solidFill>
                <a:latin typeface="Century Gothic" panose="020B0502020202020204" pitchFamily="34" charset="0"/>
              </a:rPr>
              <a:t>What</a:t>
            </a:r>
            <a:r>
              <a:rPr lang="it-IT" sz="3200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 are </a:t>
            </a:r>
            <a:r>
              <a:rPr lang="it-IT" sz="3200" b="1" dirty="0" err="1">
                <a:solidFill>
                  <a:schemeClr val="accent1"/>
                </a:solidFill>
                <a:latin typeface="Century Gothic" panose="020B0502020202020204" pitchFamily="34" charset="0"/>
              </a:rPr>
              <a:t>GPUs</a:t>
            </a:r>
            <a:r>
              <a:rPr lang="it-IT" sz="3200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?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AA911CA-2CDD-43C8-A9DA-14FF4A6DF2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0433" y="192807"/>
            <a:ext cx="3140606" cy="2028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104032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C7B70D96-3BEB-4797-A378-49F5131287BA}"/>
              </a:ext>
            </a:extLst>
          </p:cNvPr>
          <p:cNvSpPr txBox="1"/>
          <p:nvPr/>
        </p:nvSpPr>
        <p:spPr>
          <a:xfrm>
            <a:off x="792029" y="1094061"/>
            <a:ext cx="10893818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>
                <a:latin typeface="Century Gothic" panose="020B0502020202020204" pitchFamily="34" charset="0"/>
              </a:rPr>
              <a:t>CUDA is a general purpose parallel computing platform and programming model created by NVIDIA.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>
                <a:latin typeface="Century Gothic" panose="020B0502020202020204" pitchFamily="34" charset="0"/>
              </a:rPr>
              <a:t>It consists of: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sz="2400" dirty="0">
                <a:latin typeface="Century Gothic" panose="020B0502020202020204" pitchFamily="34" charset="0"/>
              </a:rPr>
              <a:t> a hierarchical multi-threaded programming paradigm that matches GPU hardware structure,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sz="2400" dirty="0">
                <a:latin typeface="Century Gothic" panose="020B0502020202020204" pitchFamily="34" charset="0"/>
              </a:rPr>
              <a:t>a set of extensions to higher level programming languages (C/C++ and Fortran) to use GPU as a coprocessor for heavy parallel task and to express thread parallelism within a familiar programming environment,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sz="2400" dirty="0">
                <a:latin typeface="Century Gothic" panose="020B0502020202020204" pitchFamily="34" charset="0"/>
              </a:rPr>
              <a:t>a new architecture instruction set called PTX (Parallel Thread </a:t>
            </a:r>
            <a:r>
              <a:rPr lang="en-US" sz="2400" dirty="0" err="1">
                <a:latin typeface="Century Gothic" panose="020B0502020202020204" pitchFamily="34" charset="0"/>
              </a:rPr>
              <a:t>eXecution</a:t>
            </a:r>
            <a:r>
              <a:rPr lang="en-US" sz="2400" dirty="0">
                <a:latin typeface="Century Gothic" panose="020B0502020202020204" pitchFamily="34" charset="0"/>
              </a:rPr>
              <a:t>) to match GPU typical hardware,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sz="2400" dirty="0">
                <a:latin typeface="Century Gothic" panose="020B0502020202020204" pitchFamily="34" charset="0"/>
              </a:rPr>
              <a:t>a developer toolkit to compile, debug, profile programs and run them easily in a heterogeneous systems,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sz="2400" dirty="0">
                <a:latin typeface="Century Gothic" panose="020B0502020202020204" pitchFamily="34" charset="0"/>
              </a:rPr>
              <a:t>a set of GPU accelerated libraries for common scientific algorithms</a:t>
            </a:r>
          </a:p>
        </p:txBody>
      </p:sp>
      <p:sp>
        <p:nvSpPr>
          <p:cNvPr id="23" name="Rettangolo 22">
            <a:extLst>
              <a:ext uri="{FF2B5EF4-FFF2-40B4-BE49-F238E27FC236}">
                <a16:creationId xmlns:a16="http://schemas.microsoft.com/office/drawing/2014/main" id="{1049C7B8-21A6-A944-AA54-66532A62D9BE}"/>
              </a:ext>
            </a:extLst>
          </p:cNvPr>
          <p:cNvSpPr/>
          <p:nvPr/>
        </p:nvSpPr>
        <p:spPr>
          <a:xfrm>
            <a:off x="506153" y="509286"/>
            <a:ext cx="127321" cy="5847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FC88E915-A38C-4408-8675-CC8854B7B97E}"/>
              </a:ext>
            </a:extLst>
          </p:cNvPr>
          <p:cNvSpPr txBox="1"/>
          <p:nvPr/>
        </p:nvSpPr>
        <p:spPr>
          <a:xfrm>
            <a:off x="792029" y="357743"/>
            <a:ext cx="80657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Compute </a:t>
            </a:r>
            <a:r>
              <a:rPr lang="it-IT" sz="3200" b="1" dirty="0" err="1">
                <a:solidFill>
                  <a:schemeClr val="accent1"/>
                </a:solidFill>
                <a:latin typeface="Century Gothic" panose="020B0502020202020204" pitchFamily="34" charset="0"/>
              </a:rPr>
              <a:t>Unified</a:t>
            </a:r>
            <a:r>
              <a:rPr lang="it-IT" sz="3200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 Device Architecture</a:t>
            </a:r>
          </a:p>
        </p:txBody>
      </p:sp>
    </p:spTree>
    <p:extLst>
      <p:ext uri="{BB962C8B-B14F-4D97-AF65-F5344CB8AC3E}">
        <p14:creationId xmlns:p14="http://schemas.microsoft.com/office/powerpoint/2010/main" val="29672344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C7B70D96-3BEB-4797-A378-49F5131287BA}"/>
              </a:ext>
            </a:extLst>
          </p:cNvPr>
          <p:cNvSpPr txBox="1"/>
          <p:nvPr/>
        </p:nvSpPr>
        <p:spPr>
          <a:xfrm>
            <a:off x="792029" y="1094061"/>
            <a:ext cx="10893818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 algn="just">
              <a:buFont typeface="Arial" panose="020B0604020202020204" pitchFamily="34" charset="0"/>
              <a:buChar char="•"/>
            </a:pPr>
            <a:endParaRPr lang="en-US" sz="2400" dirty="0">
              <a:latin typeface="Century Gothic" panose="020B0502020202020204" pitchFamily="34" charset="0"/>
            </a:endParaRP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sz="2400" dirty="0">
                <a:latin typeface="Century Gothic" panose="020B0502020202020204" pitchFamily="34" charset="0"/>
              </a:rPr>
              <a:t>CUDA C/C++ and FORTRAN API allow you to:</a:t>
            </a:r>
          </a:p>
          <a:p>
            <a:pPr marL="1257300" lvl="2" indent="-342900" algn="just">
              <a:buFont typeface="Arial" panose="020B0604020202020204" pitchFamily="34" charset="0"/>
              <a:buChar char="•"/>
            </a:pPr>
            <a:r>
              <a:rPr lang="en-US" sz="2400" dirty="0">
                <a:latin typeface="Century Gothic" panose="020B0502020202020204" pitchFamily="34" charset="0"/>
              </a:rPr>
              <a:t>Control and query available GPU devices,</a:t>
            </a:r>
          </a:p>
          <a:p>
            <a:pPr marL="1257300" lvl="2" indent="-342900" algn="just">
              <a:buFont typeface="Arial" panose="020B0604020202020204" pitchFamily="34" charset="0"/>
              <a:buChar char="•"/>
            </a:pPr>
            <a:r>
              <a:rPr lang="en-US" sz="2400" dirty="0">
                <a:latin typeface="Century Gothic" panose="020B0502020202020204" pitchFamily="34" charset="0"/>
              </a:rPr>
              <a:t> Manage GPU memory allocation and data transfers,</a:t>
            </a:r>
          </a:p>
          <a:p>
            <a:pPr marL="1257300" lvl="2" indent="-342900" algn="just">
              <a:buFont typeface="Arial" panose="020B0604020202020204" pitchFamily="34" charset="0"/>
              <a:buChar char="•"/>
            </a:pPr>
            <a:r>
              <a:rPr lang="en-US" sz="2400" dirty="0">
                <a:latin typeface="Century Gothic" panose="020B0502020202020204" pitchFamily="34" charset="0"/>
              </a:rPr>
              <a:t>Manage and control independent work queues,</a:t>
            </a:r>
          </a:p>
          <a:p>
            <a:pPr marL="1257300" lvl="2" indent="-342900" algn="just">
              <a:buFont typeface="Arial" panose="020B0604020202020204" pitchFamily="34" charset="0"/>
              <a:buChar char="•"/>
            </a:pPr>
            <a:r>
              <a:rPr lang="en-US" sz="2400" dirty="0">
                <a:latin typeface="Century Gothic" panose="020B0502020202020204" pitchFamily="34" charset="0"/>
              </a:rPr>
              <a:t>Define special language extension to express thread parallelism </a:t>
            </a:r>
            <a:r>
              <a:rPr lang="en-US" sz="2400">
                <a:latin typeface="Century Gothic" panose="020B0502020202020204" pitchFamily="34" charset="0"/>
              </a:rPr>
              <a:t>of selected functions </a:t>
            </a:r>
            <a:r>
              <a:rPr lang="en-US" sz="2400" dirty="0">
                <a:latin typeface="Century Gothic" panose="020B0502020202020204" pitchFamily="34" charset="0"/>
              </a:rPr>
              <a:t>(kernel) which will be executed on the GPU by thousands of threads.</a:t>
            </a:r>
            <a:endParaRPr lang="en-GB" sz="2400" dirty="0">
              <a:latin typeface="Century Gothic" panose="020B0502020202020204" pitchFamily="34" charset="0"/>
            </a:endParaRPr>
          </a:p>
        </p:txBody>
      </p:sp>
      <p:sp>
        <p:nvSpPr>
          <p:cNvPr id="23" name="Rettangolo 22">
            <a:extLst>
              <a:ext uri="{FF2B5EF4-FFF2-40B4-BE49-F238E27FC236}">
                <a16:creationId xmlns:a16="http://schemas.microsoft.com/office/drawing/2014/main" id="{1049C7B8-21A6-A944-AA54-66532A62D9BE}"/>
              </a:ext>
            </a:extLst>
          </p:cNvPr>
          <p:cNvSpPr/>
          <p:nvPr/>
        </p:nvSpPr>
        <p:spPr>
          <a:xfrm>
            <a:off x="506153" y="509286"/>
            <a:ext cx="127321" cy="5847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FC88E915-A38C-4408-8675-CC8854B7B97E}"/>
              </a:ext>
            </a:extLst>
          </p:cNvPr>
          <p:cNvSpPr txBox="1"/>
          <p:nvPr/>
        </p:nvSpPr>
        <p:spPr>
          <a:xfrm>
            <a:off x="792029" y="357743"/>
            <a:ext cx="80657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Compute </a:t>
            </a:r>
            <a:r>
              <a:rPr lang="it-IT" sz="3200" b="1" dirty="0" err="1">
                <a:solidFill>
                  <a:schemeClr val="accent1"/>
                </a:solidFill>
                <a:latin typeface="Century Gothic" panose="020B0502020202020204" pitchFamily="34" charset="0"/>
              </a:rPr>
              <a:t>Unified</a:t>
            </a:r>
            <a:r>
              <a:rPr lang="it-IT" sz="3200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 Device Architecture</a:t>
            </a:r>
          </a:p>
        </p:txBody>
      </p:sp>
    </p:spTree>
    <p:extLst>
      <p:ext uri="{BB962C8B-B14F-4D97-AF65-F5344CB8AC3E}">
        <p14:creationId xmlns:p14="http://schemas.microsoft.com/office/powerpoint/2010/main" val="200043414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ttangolo 11">
            <a:extLst>
              <a:ext uri="{FF2B5EF4-FFF2-40B4-BE49-F238E27FC236}">
                <a16:creationId xmlns:a16="http://schemas.microsoft.com/office/drawing/2014/main" id="{23013FAC-B508-8A4A-A4F9-81F19C89D93C}"/>
              </a:ext>
            </a:extLst>
          </p:cNvPr>
          <p:cNvSpPr/>
          <p:nvPr/>
        </p:nvSpPr>
        <p:spPr>
          <a:xfrm>
            <a:off x="0" y="0"/>
            <a:ext cx="12192000" cy="2943810"/>
          </a:xfrm>
          <a:prstGeom prst="rect">
            <a:avLst/>
          </a:prstGeom>
          <a:solidFill>
            <a:srgbClr val="1072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B6187909-5186-2042-B995-9B0DA4935A59}"/>
              </a:ext>
            </a:extLst>
          </p:cNvPr>
          <p:cNvSpPr/>
          <p:nvPr/>
        </p:nvSpPr>
        <p:spPr>
          <a:xfrm>
            <a:off x="0" y="2943811"/>
            <a:ext cx="12191999" cy="39141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CBBC3D14-3B96-2349-9C8D-A30D97D0F4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b="56989"/>
          <a:stretch/>
        </p:blipFill>
        <p:spPr>
          <a:xfrm>
            <a:off x="0" y="0"/>
            <a:ext cx="12191998" cy="2943810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8B6A8B95-77E1-FA47-A08B-F2221BA715DB}"/>
              </a:ext>
            </a:extLst>
          </p:cNvPr>
          <p:cNvSpPr txBox="1"/>
          <p:nvPr/>
        </p:nvSpPr>
        <p:spPr>
          <a:xfrm>
            <a:off x="-3" y="3664419"/>
            <a:ext cx="121920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t-IT"/>
            </a:defPPr>
            <a:lvl1pPr algn="ctr">
              <a:defRPr sz="4800" b="1">
                <a:solidFill>
                  <a:srgbClr val="1072BD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it-IT" sz="5400" dirty="0" err="1"/>
              <a:t>References</a:t>
            </a:r>
            <a:endParaRPr lang="it-IT" sz="5400" dirty="0"/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7E83E351-9BAF-FA45-84BC-C8FF6A499A14}"/>
              </a:ext>
            </a:extLst>
          </p:cNvPr>
          <p:cNvSpPr/>
          <p:nvPr/>
        </p:nvSpPr>
        <p:spPr>
          <a:xfrm>
            <a:off x="5381119" y="2250672"/>
            <a:ext cx="1429761" cy="143100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8953AAD1-BB3F-3B48-9734-150DC769D6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0431" y="2616926"/>
            <a:ext cx="698500" cy="698500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E04F0E25-F70B-5B4D-826F-D5D6FEA76F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9285" y="581226"/>
            <a:ext cx="2664669" cy="1883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9803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egnaposto testo 3">
            <a:extLst>
              <a:ext uri="{FF2B5EF4-FFF2-40B4-BE49-F238E27FC236}">
                <a16:creationId xmlns:a16="http://schemas.microsoft.com/office/drawing/2014/main" id="{3E21AEF3-FABE-A743-8E1A-572DA9F2A5ED}"/>
              </a:ext>
            </a:extLst>
          </p:cNvPr>
          <p:cNvSpPr txBox="1">
            <a:spLocks/>
          </p:cNvSpPr>
          <p:nvPr/>
        </p:nvSpPr>
        <p:spPr>
          <a:xfrm>
            <a:off x="740778" y="1822790"/>
            <a:ext cx="10789010" cy="405134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endParaRPr lang="it-IT" sz="1600" dirty="0">
              <a:latin typeface="Century Gothic" panose="020B0502020202020204" pitchFamily="34" charset="0"/>
            </a:endParaRPr>
          </a:p>
        </p:txBody>
      </p:sp>
      <p:sp>
        <p:nvSpPr>
          <p:cNvPr id="23" name="Rettangolo 22">
            <a:extLst>
              <a:ext uri="{FF2B5EF4-FFF2-40B4-BE49-F238E27FC236}">
                <a16:creationId xmlns:a16="http://schemas.microsoft.com/office/drawing/2014/main" id="{1049C7B8-21A6-A944-AA54-66532A62D9BE}"/>
              </a:ext>
            </a:extLst>
          </p:cNvPr>
          <p:cNvSpPr/>
          <p:nvPr/>
        </p:nvSpPr>
        <p:spPr>
          <a:xfrm>
            <a:off x="506153" y="509286"/>
            <a:ext cx="127321" cy="5847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167E4132-9516-4EBF-B419-B2BBC93CBD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2029" y="1447800"/>
            <a:ext cx="10607942" cy="4811486"/>
          </a:xfrm>
        </p:spPr>
        <p:txBody>
          <a:bodyPr>
            <a:normAutofit fontScale="77500" lnSpcReduction="20000"/>
          </a:bodyPr>
          <a:lstStyle/>
          <a:p>
            <a:pPr>
              <a:spcBef>
                <a:spcPct val="50000"/>
              </a:spcBef>
            </a:pPr>
            <a:r>
              <a:rPr lang="en-US" dirty="0">
                <a:latin typeface="Century Gothic" panose="020B0502020202020204" pitchFamily="34" charset="0"/>
              </a:rPr>
              <a:t>Previous editions of this school at CINECA</a:t>
            </a:r>
          </a:p>
          <a:p>
            <a:pPr>
              <a:spcBef>
                <a:spcPct val="50000"/>
              </a:spcBef>
            </a:pPr>
            <a:r>
              <a:rPr lang="en-US" dirty="0">
                <a:latin typeface="Century Gothic" panose="020B0502020202020204" pitchFamily="34" charset="0"/>
              </a:rPr>
              <a:t>Oakridge National Laboratory’s “Introduction to CUDA C++”: </a:t>
            </a:r>
            <a:r>
              <a:rPr lang="en-US" dirty="0">
                <a:latin typeface="Century Gothic" panose="020B0502020202020204" pitchFamily="34" charset="0"/>
                <a:hlinkClick r:id="rId3"/>
              </a:rPr>
              <a:t>https://www.olcf.ornl.gov/calendar/introduction-to-cuda-c/</a:t>
            </a:r>
            <a:endParaRPr lang="en-US" dirty="0">
              <a:latin typeface="Century Gothic" panose="020B0502020202020204" pitchFamily="34" charset="0"/>
            </a:endParaRPr>
          </a:p>
          <a:p>
            <a:pPr>
              <a:spcBef>
                <a:spcPct val="50000"/>
              </a:spcBef>
            </a:pPr>
            <a:r>
              <a:rPr lang="en-US" dirty="0">
                <a:latin typeface="Century Gothic" panose="020B0502020202020204" pitchFamily="34" charset="0"/>
              </a:rPr>
              <a:t>NVIDIA DL Institute Online Course</a:t>
            </a:r>
          </a:p>
          <a:p>
            <a:pPr>
              <a:spcBef>
                <a:spcPct val="50000"/>
              </a:spcBef>
            </a:pPr>
            <a:r>
              <a:rPr lang="en-US" dirty="0">
                <a:latin typeface="Century Gothic" panose="020B0502020202020204" pitchFamily="34" charset="0"/>
              </a:rPr>
              <a:t>blogs.nvidia.com</a:t>
            </a:r>
          </a:p>
          <a:p>
            <a:pPr>
              <a:spcBef>
                <a:spcPct val="50000"/>
              </a:spcBef>
            </a:pPr>
            <a:r>
              <a:rPr lang="en-US" dirty="0">
                <a:latin typeface="Century Gothic" panose="020B0502020202020204" pitchFamily="34" charset="0"/>
              </a:rPr>
              <a:t>unsplash.com  </a:t>
            </a:r>
          </a:p>
          <a:p>
            <a:pPr>
              <a:spcBef>
                <a:spcPct val="50000"/>
              </a:spcBef>
            </a:pPr>
            <a:r>
              <a:rPr lang="en-US" dirty="0">
                <a:latin typeface="Century Gothic" panose="020B0502020202020204" pitchFamily="34" charset="0"/>
              </a:rPr>
              <a:t>Wikipedia</a:t>
            </a:r>
          </a:p>
          <a:p>
            <a:pPr>
              <a:spcBef>
                <a:spcPct val="50000"/>
              </a:spcBef>
            </a:pPr>
            <a:r>
              <a:rPr lang="en-US" dirty="0">
                <a:latin typeface="Century Gothic" panose="020B0502020202020204" pitchFamily="34" charset="0"/>
              </a:rPr>
              <a:t>https://www.javatpoint.com/microprocessor-introduction</a:t>
            </a:r>
          </a:p>
          <a:p>
            <a:pPr>
              <a:spcBef>
                <a:spcPct val="50000"/>
              </a:spcBef>
            </a:pPr>
            <a:r>
              <a:rPr lang="en-US" dirty="0">
                <a:latin typeface="Century Gothic" panose="020B0502020202020204" pitchFamily="34" charset="0"/>
              </a:rPr>
              <a:t>Computer register: </a:t>
            </a:r>
            <a:r>
              <a:rPr lang="en-US" dirty="0">
                <a:latin typeface="Century Gothic" panose="020B0502020202020204" pitchFamily="34" charset="0"/>
                <a:hlinkClick r:id="rId4"/>
              </a:rPr>
              <a:t>https://www.javatpoint.com/computer-registers</a:t>
            </a:r>
            <a:r>
              <a:rPr lang="en-US" dirty="0">
                <a:latin typeface="Century Gothic" panose="020B0502020202020204" pitchFamily="34" charset="0"/>
              </a:rPr>
              <a:t>, </a:t>
            </a:r>
            <a:r>
              <a:rPr lang="en-US" dirty="0">
                <a:latin typeface="Century Gothic" panose="020B0502020202020204" pitchFamily="34" charset="0"/>
                <a:hlinkClick r:id="rId5"/>
              </a:rPr>
              <a:t>https://www.geeksforgeeks.org/different-classes-of-cpu-registers/</a:t>
            </a:r>
            <a:r>
              <a:rPr lang="en-US" dirty="0">
                <a:latin typeface="Century Gothic" panose="020B0502020202020204" pitchFamily="34" charset="0"/>
              </a:rPr>
              <a:t>, </a:t>
            </a:r>
            <a:r>
              <a:rPr lang="en-US" dirty="0">
                <a:latin typeface="Century Gothic" panose="020B0502020202020204" pitchFamily="34" charset="0"/>
                <a:hlinkClick r:id="rId6"/>
              </a:rPr>
              <a:t>https://alltechqueries.com/what-are-cpu-registers/</a:t>
            </a:r>
            <a:r>
              <a:rPr lang="en-US" dirty="0">
                <a:latin typeface="Century Gothic" panose="020B0502020202020204" pitchFamily="34" charset="0"/>
              </a:rPr>
              <a:t> </a:t>
            </a:r>
          </a:p>
          <a:p>
            <a:pPr>
              <a:spcBef>
                <a:spcPct val="50000"/>
              </a:spcBef>
            </a:pPr>
            <a:r>
              <a:rPr lang="en-US" dirty="0">
                <a:latin typeface="Century Gothic" panose="020B0502020202020204" pitchFamily="34" charset="0"/>
              </a:rPr>
              <a:t>ALU: </a:t>
            </a:r>
            <a:r>
              <a:rPr lang="en-US" dirty="0">
                <a:latin typeface="Century Gothic" panose="020B0502020202020204" pitchFamily="34" charset="0"/>
                <a:hlinkClick r:id="rId7"/>
              </a:rPr>
              <a:t>https://www.javatpoint.com/what-is-alu</a:t>
            </a:r>
            <a:r>
              <a:rPr lang="en-US" dirty="0">
                <a:latin typeface="Century Gothic" panose="020B0502020202020204" pitchFamily="34" charset="0"/>
              </a:rPr>
              <a:t> </a:t>
            </a:r>
          </a:p>
          <a:p>
            <a:pPr>
              <a:spcBef>
                <a:spcPct val="50000"/>
              </a:spcBef>
            </a:pPr>
            <a:r>
              <a:rPr lang="en-US" dirty="0">
                <a:latin typeface="Century Gothic" panose="020B0502020202020204" pitchFamily="34" charset="0"/>
                <a:hlinkClick r:id="rId8"/>
              </a:rPr>
              <a:t>https://www.learncomputerscienceonline.com/central-processing-unit/</a:t>
            </a:r>
            <a:r>
              <a:rPr lang="en-US" dirty="0">
                <a:latin typeface="Century Gothic" panose="020B0502020202020204" pitchFamily="34" charset="0"/>
              </a:rPr>
              <a:t> </a:t>
            </a:r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FC88E915-A38C-4408-8675-CC8854B7B97E}"/>
              </a:ext>
            </a:extLst>
          </p:cNvPr>
          <p:cNvSpPr txBox="1"/>
          <p:nvPr/>
        </p:nvSpPr>
        <p:spPr>
          <a:xfrm>
            <a:off x="740777" y="381963"/>
            <a:ext cx="80657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>
                <a:solidFill>
                  <a:schemeClr val="accent1"/>
                </a:solidFill>
                <a:latin typeface="Century Gothic" panose="020B0502020202020204" pitchFamily="34" charset="0"/>
              </a:rPr>
              <a:t>References</a:t>
            </a:r>
            <a:endParaRPr lang="it-IT" sz="3200" b="1" dirty="0">
              <a:solidFill>
                <a:schemeClr val="accent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577418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tangolo 9">
            <a:extLst>
              <a:ext uri="{FF2B5EF4-FFF2-40B4-BE49-F238E27FC236}">
                <a16:creationId xmlns:a16="http://schemas.microsoft.com/office/drawing/2014/main" id="{AE258881-853E-7D46-91DC-220907FAF81F}"/>
              </a:ext>
            </a:extLst>
          </p:cNvPr>
          <p:cNvSpPr/>
          <p:nvPr/>
        </p:nvSpPr>
        <p:spPr>
          <a:xfrm>
            <a:off x="0" y="0"/>
            <a:ext cx="12195326" cy="6858000"/>
          </a:xfrm>
          <a:prstGeom prst="rect">
            <a:avLst/>
          </a:prstGeom>
          <a:solidFill>
            <a:srgbClr val="1072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Google Shape;164;p25">
            <a:extLst>
              <a:ext uri="{FF2B5EF4-FFF2-40B4-BE49-F238E27FC236}">
                <a16:creationId xmlns:a16="http://schemas.microsoft.com/office/drawing/2014/main" id="{CC522E92-F3BB-2549-A070-E7AD9DEBC5B2}"/>
              </a:ext>
            </a:extLst>
          </p:cNvPr>
          <p:cNvSpPr txBox="1"/>
          <p:nvPr/>
        </p:nvSpPr>
        <p:spPr>
          <a:xfrm>
            <a:off x="-1" y="2912720"/>
            <a:ext cx="12192000" cy="2355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ts val="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1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THANK YOU!</a:t>
            </a:r>
            <a:endParaRPr sz="6600" dirty="0"/>
          </a:p>
        </p:txBody>
      </p:sp>
      <p:sp>
        <p:nvSpPr>
          <p:cNvPr id="4" name="Google Shape;167;p25">
            <a:extLst>
              <a:ext uri="{FF2B5EF4-FFF2-40B4-BE49-F238E27FC236}">
                <a16:creationId xmlns:a16="http://schemas.microsoft.com/office/drawing/2014/main" id="{B73DBDA1-44C5-1C4D-8F17-B678DAB17760}"/>
              </a:ext>
            </a:extLst>
          </p:cNvPr>
          <p:cNvSpPr txBox="1"/>
          <p:nvPr/>
        </p:nvSpPr>
        <p:spPr>
          <a:xfrm>
            <a:off x="3703795" y="4785952"/>
            <a:ext cx="4784408" cy="4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150" tIns="46075" rIns="92150" bIns="460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4586"/>
              </a:buClr>
              <a:buSzPts val="2000"/>
              <a:buFont typeface="Arial"/>
              <a:buNone/>
            </a:pPr>
            <a:r>
              <a:rPr lang="it-IT" sz="2800" b="1" i="0" u="none" strike="noStrike" cap="none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Lara Querciagrossa</a:t>
            </a:r>
            <a:endParaRPr lang="it-IT" sz="2800" b="1" dirty="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4586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l.querciagrossa</a:t>
            </a:r>
            <a:r>
              <a:rPr lang="en-US" sz="2000" b="0" i="0" u="none" strike="noStrike" cap="none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@cineca.it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586"/>
              </a:buClr>
              <a:buSzPts val="2000"/>
              <a:buFont typeface="Arial"/>
              <a:buNone/>
            </a:pPr>
            <a:endParaRPr sz="2000" b="0" i="0" u="none" strike="noStrike" cap="none" dirty="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53685112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7">
            <a:extLst>
              <a:ext uri="{FF2B5EF4-FFF2-40B4-BE49-F238E27FC236}">
                <a16:creationId xmlns:a16="http://schemas.microsoft.com/office/drawing/2014/main" id="{29D270ED-8F15-D549-A72E-159D072A3C21}"/>
              </a:ext>
            </a:extLst>
          </p:cNvPr>
          <p:cNvSpPr/>
          <p:nvPr/>
        </p:nvSpPr>
        <p:spPr>
          <a:xfrm>
            <a:off x="506153" y="509286"/>
            <a:ext cx="127321" cy="5847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C8206B1A-A1A8-C94D-9722-59EFF5D1F019}"/>
              </a:ext>
            </a:extLst>
          </p:cNvPr>
          <p:cNvSpPr txBox="1"/>
          <p:nvPr/>
        </p:nvSpPr>
        <p:spPr>
          <a:xfrm>
            <a:off x="740778" y="381963"/>
            <a:ext cx="85058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La programmazione ad oggetti e le classi</a:t>
            </a:r>
          </a:p>
        </p:txBody>
      </p:sp>
      <p:sp>
        <p:nvSpPr>
          <p:cNvPr id="11" name="Ovale 10">
            <a:extLst>
              <a:ext uri="{FF2B5EF4-FFF2-40B4-BE49-F238E27FC236}">
                <a16:creationId xmlns:a16="http://schemas.microsoft.com/office/drawing/2014/main" id="{B07F1D2B-3277-7E49-8685-AFF2D54DD832}"/>
              </a:ext>
            </a:extLst>
          </p:cNvPr>
          <p:cNvSpPr/>
          <p:nvPr/>
        </p:nvSpPr>
        <p:spPr>
          <a:xfrm>
            <a:off x="2847886" y="1303972"/>
            <a:ext cx="1571504" cy="1635337"/>
          </a:xfrm>
          <a:prstGeom prst="ellipse">
            <a:avLst/>
          </a:prstGeom>
          <a:noFill/>
          <a:ln w="1270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4" name="Connettore 1 13">
            <a:extLst>
              <a:ext uri="{FF2B5EF4-FFF2-40B4-BE49-F238E27FC236}">
                <a16:creationId xmlns:a16="http://schemas.microsoft.com/office/drawing/2014/main" id="{BB58A3A5-BC37-5046-9A2C-85F90282A31E}"/>
              </a:ext>
            </a:extLst>
          </p:cNvPr>
          <p:cNvCxnSpPr>
            <a:cxnSpLocks/>
          </p:cNvCxnSpPr>
          <p:nvPr/>
        </p:nvCxnSpPr>
        <p:spPr>
          <a:xfrm>
            <a:off x="4419390" y="2130689"/>
            <a:ext cx="891490" cy="0"/>
          </a:xfrm>
          <a:prstGeom prst="line">
            <a:avLst/>
          </a:prstGeom>
          <a:ln w="1016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e 38">
            <a:extLst>
              <a:ext uri="{FF2B5EF4-FFF2-40B4-BE49-F238E27FC236}">
                <a16:creationId xmlns:a16="http://schemas.microsoft.com/office/drawing/2014/main" id="{F24EE12F-FAAF-A247-B3CE-97FE594BE77A}"/>
              </a:ext>
            </a:extLst>
          </p:cNvPr>
          <p:cNvSpPr/>
          <p:nvPr/>
        </p:nvSpPr>
        <p:spPr>
          <a:xfrm>
            <a:off x="6345045" y="4817265"/>
            <a:ext cx="1755362" cy="1575348"/>
          </a:xfrm>
          <a:prstGeom prst="ellipse">
            <a:avLst/>
          </a:prstGeom>
          <a:noFill/>
          <a:ln w="1270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41" name="Connettore 1 40">
            <a:extLst>
              <a:ext uri="{FF2B5EF4-FFF2-40B4-BE49-F238E27FC236}">
                <a16:creationId xmlns:a16="http://schemas.microsoft.com/office/drawing/2014/main" id="{9F3C9C82-A513-5140-9B0C-B613C6F8738D}"/>
              </a:ext>
            </a:extLst>
          </p:cNvPr>
          <p:cNvCxnSpPr>
            <a:cxnSpLocks/>
          </p:cNvCxnSpPr>
          <p:nvPr/>
        </p:nvCxnSpPr>
        <p:spPr>
          <a:xfrm>
            <a:off x="8154927" y="5611702"/>
            <a:ext cx="891490" cy="0"/>
          </a:xfrm>
          <a:prstGeom prst="line">
            <a:avLst/>
          </a:prstGeom>
          <a:ln w="1016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2CEB61A0-3F19-9B44-AECA-B2CF0596CFAE}"/>
              </a:ext>
            </a:extLst>
          </p:cNvPr>
          <p:cNvSpPr txBox="1"/>
          <p:nvPr/>
        </p:nvSpPr>
        <p:spPr>
          <a:xfrm>
            <a:off x="2847886" y="1628424"/>
            <a:ext cx="157150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b="1" dirty="0">
                <a:solidFill>
                  <a:schemeClr val="accent2"/>
                </a:solidFill>
                <a:latin typeface="Century Gothic" panose="020B0502020202020204" pitchFamily="34" charset="0"/>
              </a:rPr>
              <a:t>C++ </a:t>
            </a:r>
          </a:p>
          <a:p>
            <a:pPr algn="ctr"/>
            <a:r>
              <a:rPr lang="it-IT" sz="2800" b="1" dirty="0">
                <a:solidFill>
                  <a:schemeClr val="accent2"/>
                </a:solidFill>
                <a:latin typeface="Century Gothic" panose="020B0502020202020204" pitchFamily="34" charset="0"/>
              </a:rPr>
              <a:t>vs C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E4C0FB5F-A5C8-F84B-B301-33E00BA8ADB8}"/>
              </a:ext>
            </a:extLst>
          </p:cNvPr>
          <p:cNvSpPr txBox="1"/>
          <p:nvPr/>
        </p:nvSpPr>
        <p:spPr>
          <a:xfrm>
            <a:off x="6436974" y="5134648"/>
            <a:ext cx="157150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b="1" dirty="0">
                <a:solidFill>
                  <a:schemeClr val="accent2"/>
                </a:solidFill>
                <a:latin typeface="Century Gothic" panose="020B0502020202020204" pitchFamily="34" charset="0"/>
              </a:rPr>
              <a:t>Le classi</a:t>
            </a:r>
          </a:p>
        </p:txBody>
      </p:sp>
      <p:sp>
        <p:nvSpPr>
          <p:cNvPr id="13" name="Ovale 12">
            <a:extLst>
              <a:ext uri="{FF2B5EF4-FFF2-40B4-BE49-F238E27FC236}">
                <a16:creationId xmlns:a16="http://schemas.microsoft.com/office/drawing/2014/main" id="{644EF38B-ED04-4EC4-A484-9E8D7D4EFCBC}"/>
              </a:ext>
            </a:extLst>
          </p:cNvPr>
          <p:cNvSpPr/>
          <p:nvPr/>
        </p:nvSpPr>
        <p:spPr>
          <a:xfrm>
            <a:off x="6096000" y="2121641"/>
            <a:ext cx="3344359" cy="1955158"/>
          </a:xfrm>
          <a:prstGeom prst="ellipse">
            <a:avLst/>
          </a:prstGeom>
          <a:noFill/>
          <a:ln w="1270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8" name="Connettore 1 13">
            <a:extLst>
              <a:ext uri="{FF2B5EF4-FFF2-40B4-BE49-F238E27FC236}">
                <a16:creationId xmlns:a16="http://schemas.microsoft.com/office/drawing/2014/main" id="{14A106B5-4BD1-4997-9CE6-DCB406CCBC0F}"/>
              </a:ext>
            </a:extLst>
          </p:cNvPr>
          <p:cNvCxnSpPr>
            <a:cxnSpLocks/>
          </p:cNvCxnSpPr>
          <p:nvPr/>
        </p:nvCxnSpPr>
        <p:spPr>
          <a:xfrm>
            <a:off x="9440359" y="3173021"/>
            <a:ext cx="891490" cy="0"/>
          </a:xfrm>
          <a:prstGeom prst="line">
            <a:avLst/>
          </a:prstGeom>
          <a:ln w="1016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1B23188B-68AF-4C93-B976-0DF89F4D4459}"/>
              </a:ext>
            </a:extLst>
          </p:cNvPr>
          <p:cNvSpPr txBox="1"/>
          <p:nvPr/>
        </p:nvSpPr>
        <p:spPr>
          <a:xfrm>
            <a:off x="6263306" y="2628929"/>
            <a:ext cx="289734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b="1" dirty="0">
                <a:solidFill>
                  <a:schemeClr val="accent2"/>
                </a:solidFill>
                <a:latin typeface="Century Gothic" panose="020B0502020202020204" pitchFamily="34" charset="0"/>
              </a:rPr>
              <a:t>Caratteristiche OOP</a:t>
            </a:r>
          </a:p>
        </p:txBody>
      </p:sp>
      <p:sp>
        <p:nvSpPr>
          <p:cNvPr id="20" name="Ovale 19">
            <a:extLst>
              <a:ext uri="{FF2B5EF4-FFF2-40B4-BE49-F238E27FC236}">
                <a16:creationId xmlns:a16="http://schemas.microsoft.com/office/drawing/2014/main" id="{F7F0B59E-92AF-4552-9CB9-49C1CB05B6FB}"/>
              </a:ext>
            </a:extLst>
          </p:cNvPr>
          <p:cNvSpPr/>
          <p:nvPr/>
        </p:nvSpPr>
        <p:spPr>
          <a:xfrm>
            <a:off x="1570954" y="3656544"/>
            <a:ext cx="3344359" cy="1955158"/>
          </a:xfrm>
          <a:prstGeom prst="ellipse">
            <a:avLst/>
          </a:prstGeom>
          <a:noFill/>
          <a:ln w="1270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21" name="Connettore 1 37">
            <a:extLst>
              <a:ext uri="{FF2B5EF4-FFF2-40B4-BE49-F238E27FC236}">
                <a16:creationId xmlns:a16="http://schemas.microsoft.com/office/drawing/2014/main" id="{84A3EBD9-18F8-404F-8DBD-2E6D323ED0BB}"/>
              </a:ext>
            </a:extLst>
          </p:cNvPr>
          <p:cNvCxnSpPr>
            <a:cxnSpLocks/>
          </p:cNvCxnSpPr>
          <p:nvPr/>
        </p:nvCxnSpPr>
        <p:spPr>
          <a:xfrm>
            <a:off x="4955953" y="4651046"/>
            <a:ext cx="891490" cy="0"/>
          </a:xfrm>
          <a:prstGeom prst="line">
            <a:avLst/>
          </a:prstGeom>
          <a:ln w="1016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041B74D9-E296-4B91-B8B4-35E2FF68D78B}"/>
              </a:ext>
            </a:extLst>
          </p:cNvPr>
          <p:cNvSpPr txBox="1"/>
          <p:nvPr/>
        </p:nvSpPr>
        <p:spPr>
          <a:xfrm>
            <a:off x="1499835" y="4114199"/>
            <a:ext cx="351707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b="1" dirty="0">
                <a:solidFill>
                  <a:schemeClr val="accent2"/>
                </a:solidFill>
                <a:latin typeface="Century Gothic" panose="020B0502020202020204" pitchFamily="34" charset="0"/>
              </a:rPr>
              <a:t>Paradigmi di programmazione</a:t>
            </a:r>
          </a:p>
        </p:txBody>
      </p:sp>
    </p:spTree>
    <p:extLst>
      <p:ext uri="{BB962C8B-B14F-4D97-AF65-F5344CB8AC3E}">
        <p14:creationId xmlns:p14="http://schemas.microsoft.com/office/powerpoint/2010/main" val="158267428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ttangolo 11">
            <a:extLst>
              <a:ext uri="{FF2B5EF4-FFF2-40B4-BE49-F238E27FC236}">
                <a16:creationId xmlns:a16="http://schemas.microsoft.com/office/drawing/2014/main" id="{23013FAC-B508-8A4A-A4F9-81F19C89D93C}"/>
              </a:ext>
            </a:extLst>
          </p:cNvPr>
          <p:cNvSpPr/>
          <p:nvPr/>
        </p:nvSpPr>
        <p:spPr>
          <a:xfrm>
            <a:off x="0" y="0"/>
            <a:ext cx="12192000" cy="2943810"/>
          </a:xfrm>
          <a:prstGeom prst="rect">
            <a:avLst/>
          </a:prstGeom>
          <a:solidFill>
            <a:srgbClr val="1072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B6187909-5186-2042-B995-9B0DA4935A59}"/>
              </a:ext>
            </a:extLst>
          </p:cNvPr>
          <p:cNvSpPr/>
          <p:nvPr/>
        </p:nvSpPr>
        <p:spPr>
          <a:xfrm>
            <a:off x="0" y="2943811"/>
            <a:ext cx="12191999" cy="39141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CBBC3D14-3B96-2349-9C8D-A30D97D0F4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b="56989"/>
          <a:stretch/>
        </p:blipFill>
        <p:spPr>
          <a:xfrm>
            <a:off x="0" y="0"/>
            <a:ext cx="12191998" cy="2943810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8B6A8B95-77E1-FA47-A08B-F2221BA715DB}"/>
              </a:ext>
            </a:extLst>
          </p:cNvPr>
          <p:cNvSpPr txBox="1"/>
          <p:nvPr/>
        </p:nvSpPr>
        <p:spPr>
          <a:xfrm>
            <a:off x="-3" y="3664419"/>
            <a:ext cx="121920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t-IT"/>
            </a:defPPr>
            <a:lvl1pPr algn="ctr">
              <a:defRPr sz="4800" b="1">
                <a:solidFill>
                  <a:srgbClr val="1072BD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it-IT" sz="5400" dirty="0"/>
              <a:t>Storia del C++</a:t>
            </a:r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7E83E351-9BAF-FA45-84BC-C8FF6A499A14}"/>
              </a:ext>
            </a:extLst>
          </p:cNvPr>
          <p:cNvSpPr/>
          <p:nvPr/>
        </p:nvSpPr>
        <p:spPr>
          <a:xfrm>
            <a:off x="5381119" y="2250672"/>
            <a:ext cx="1429761" cy="143100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8953AAD1-BB3F-3B48-9734-150DC769D6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0431" y="2616926"/>
            <a:ext cx="698500" cy="698500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E04F0E25-F70B-5B4D-826F-D5D6FEA76F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9285" y="581226"/>
            <a:ext cx="2664669" cy="1883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83588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egnaposto testo 3">
            <a:extLst>
              <a:ext uri="{FF2B5EF4-FFF2-40B4-BE49-F238E27FC236}">
                <a16:creationId xmlns:a16="http://schemas.microsoft.com/office/drawing/2014/main" id="{3E21AEF3-FABE-A743-8E1A-572DA9F2A5ED}"/>
              </a:ext>
            </a:extLst>
          </p:cNvPr>
          <p:cNvSpPr txBox="1">
            <a:spLocks/>
          </p:cNvSpPr>
          <p:nvPr/>
        </p:nvSpPr>
        <p:spPr>
          <a:xfrm>
            <a:off x="740778" y="1873590"/>
            <a:ext cx="10789010" cy="405134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endParaRPr lang="it-IT" sz="1600" dirty="0">
              <a:latin typeface="Century Gothic" panose="020B0502020202020204" pitchFamily="34" charset="0"/>
            </a:endParaRPr>
          </a:p>
        </p:txBody>
      </p:sp>
      <p:sp>
        <p:nvSpPr>
          <p:cNvPr id="23" name="Rettangolo 22">
            <a:extLst>
              <a:ext uri="{FF2B5EF4-FFF2-40B4-BE49-F238E27FC236}">
                <a16:creationId xmlns:a16="http://schemas.microsoft.com/office/drawing/2014/main" id="{1049C7B8-21A6-A944-AA54-66532A62D9BE}"/>
              </a:ext>
            </a:extLst>
          </p:cNvPr>
          <p:cNvSpPr/>
          <p:nvPr/>
        </p:nvSpPr>
        <p:spPr>
          <a:xfrm>
            <a:off x="506153" y="509286"/>
            <a:ext cx="127321" cy="11848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293DE5A9-A2C0-164F-8ACF-50123E77E7A1}"/>
              </a:ext>
            </a:extLst>
          </p:cNvPr>
          <p:cNvSpPr txBox="1"/>
          <p:nvPr/>
        </p:nvSpPr>
        <p:spPr>
          <a:xfrm>
            <a:off x="740778" y="381963"/>
            <a:ext cx="70837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Storia del C++</a:t>
            </a: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E6338ACB-E80A-3540-A5A0-5B1035D0B76F}"/>
              </a:ext>
            </a:extLst>
          </p:cNvPr>
          <p:cNvSpPr txBox="1"/>
          <p:nvPr/>
        </p:nvSpPr>
        <p:spPr>
          <a:xfrm>
            <a:off x="740778" y="966738"/>
            <a:ext cx="7083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latin typeface="Century Gothic" panose="020B0502020202020204" pitchFamily="34" charset="0"/>
              </a:rPr>
              <a:t>Motivazioni dietro la nascita del C++</a:t>
            </a:r>
          </a:p>
        </p:txBody>
      </p:sp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167E4132-9516-4EBF-B419-B2BBC93CBD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1312" y="2048138"/>
            <a:ext cx="10607942" cy="44278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2000" dirty="0">
                <a:latin typeface="Century Gothic" panose="020B0502020202020204" pitchFamily="34" charset="0"/>
              </a:rPr>
              <a:t>Da dove nasce la necessità di introdurre un nuovo linguaggio di programmazione:</a:t>
            </a:r>
          </a:p>
          <a:p>
            <a:pPr lvl="1"/>
            <a:r>
              <a:rPr lang="it-IT" sz="2000" dirty="0">
                <a:latin typeface="Century Gothic" panose="020B0502020202020204" pitchFamily="34" charset="0"/>
              </a:rPr>
              <a:t>Riutilizzo del codice</a:t>
            </a:r>
          </a:p>
          <a:p>
            <a:pPr lvl="1"/>
            <a:r>
              <a:rPr lang="it-IT" sz="2000" dirty="0">
                <a:latin typeface="Century Gothic" panose="020B0502020202020204" pitchFamily="34" charset="0"/>
              </a:rPr>
              <a:t>Manutenibilità e portabilità</a:t>
            </a:r>
          </a:p>
          <a:p>
            <a:pPr lvl="1"/>
            <a:r>
              <a:rPr lang="it-IT" sz="2000" dirty="0">
                <a:latin typeface="Century Gothic" panose="020B0502020202020204" pitchFamily="34" charset="0"/>
              </a:rPr>
              <a:t>Sicurezza sui dati</a:t>
            </a:r>
          </a:p>
          <a:p>
            <a:pPr lvl="1"/>
            <a:r>
              <a:rPr lang="it-IT" sz="2000" dirty="0">
                <a:latin typeface="Century Gothic" panose="020B0502020202020204" pitchFamily="34" charset="0"/>
              </a:rPr>
              <a:t>Facilità di utilizzo</a:t>
            </a:r>
          </a:p>
          <a:p>
            <a:pPr lvl="1"/>
            <a:r>
              <a:rPr lang="it-IT" sz="2000" dirty="0">
                <a:latin typeface="Century Gothic" panose="020B0502020202020204" pitchFamily="34" charset="0"/>
              </a:rPr>
              <a:t>Capacità di rappresentare nuove entità in maniera semplice</a:t>
            </a:r>
          </a:p>
          <a:p>
            <a:pPr lvl="1"/>
            <a:endParaRPr lang="it-IT" sz="2000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r>
              <a:rPr lang="en-US" sz="2000" dirty="0">
                <a:latin typeface="Century Gothic" panose="020B0502020202020204" pitchFamily="34" charset="0"/>
              </a:rPr>
              <a:t>“No programming language is perfect. Fortunately, a programming language does not have to be perfect to be a good tool for building great systems. In fact, a general-purpose programming language cannot be perfect for all of the many tasks to which it is put. ... Thus, </a:t>
            </a:r>
            <a:r>
              <a:rPr lang="en-US" sz="2000" dirty="0">
                <a:solidFill>
                  <a:srgbClr val="ED7D31"/>
                </a:solidFill>
                <a:latin typeface="Century Gothic" panose="020B0502020202020204" pitchFamily="34" charset="0"/>
              </a:rPr>
              <a:t>C++ was designed to be a good tool for building a wide variety of systems and to allow a wide variety of ideas to be expressed directly</a:t>
            </a:r>
            <a:r>
              <a:rPr lang="en-US" sz="2000" dirty="0">
                <a:latin typeface="Century Gothic" panose="020B0502020202020204" pitchFamily="34" charset="0"/>
              </a:rPr>
              <a:t>.” (Bjarne </a:t>
            </a:r>
            <a:r>
              <a:rPr lang="en-US" sz="2000" dirty="0" err="1">
                <a:latin typeface="Century Gothic" panose="020B0502020202020204" pitchFamily="34" charset="0"/>
              </a:rPr>
              <a:t>Stroustrup</a:t>
            </a:r>
            <a:r>
              <a:rPr lang="en-US" sz="2000" dirty="0">
                <a:latin typeface="Century Gothic" panose="020B0502020202020204" pitchFamily="34" charset="0"/>
              </a:rPr>
              <a:t>)</a:t>
            </a:r>
            <a:endParaRPr lang="it-IT" sz="200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701375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ttangolo 17">
            <a:extLst>
              <a:ext uri="{FF2B5EF4-FFF2-40B4-BE49-F238E27FC236}">
                <a16:creationId xmlns:a16="http://schemas.microsoft.com/office/drawing/2014/main" id="{7639A1FB-10B6-F946-9B8E-5B746AF16ECE}"/>
              </a:ext>
            </a:extLst>
          </p:cNvPr>
          <p:cNvSpPr/>
          <p:nvPr/>
        </p:nvSpPr>
        <p:spPr>
          <a:xfrm>
            <a:off x="0" y="0"/>
            <a:ext cx="12192000" cy="2943810"/>
          </a:xfrm>
          <a:prstGeom prst="rect">
            <a:avLst/>
          </a:prstGeom>
          <a:solidFill>
            <a:srgbClr val="1072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92B9C212-0D16-894D-BF28-2F6D710AB65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2943810"/>
          </a:xfrm>
          <a:prstGeom prst="rect">
            <a:avLst/>
          </a:prstGeom>
        </p:spPr>
      </p:pic>
      <p:sp>
        <p:nvSpPr>
          <p:cNvPr id="19" name="Segnaposto testo 3">
            <a:extLst>
              <a:ext uri="{FF2B5EF4-FFF2-40B4-BE49-F238E27FC236}">
                <a16:creationId xmlns:a16="http://schemas.microsoft.com/office/drawing/2014/main" id="{69862C57-B3D7-8E47-A571-F8595DECF496}"/>
              </a:ext>
            </a:extLst>
          </p:cNvPr>
          <p:cNvSpPr txBox="1">
            <a:spLocks/>
          </p:cNvSpPr>
          <p:nvPr/>
        </p:nvSpPr>
        <p:spPr>
          <a:xfrm>
            <a:off x="832303" y="1078971"/>
            <a:ext cx="10515600" cy="72231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buNone/>
            </a:pPr>
            <a:r>
              <a:rPr lang="it-IT" b="1" dirty="0">
                <a:solidFill>
                  <a:schemeClr val="bg1"/>
                </a:solidFill>
                <a:latin typeface="Century Gothic" panose="020B0502020202020204" pitchFamily="34" charset="0"/>
              </a:rPr>
              <a:t>Definizione di variabili</a:t>
            </a:r>
          </a:p>
        </p:txBody>
      </p:sp>
      <p:sp>
        <p:nvSpPr>
          <p:cNvPr id="20" name="Titolo 1">
            <a:extLst>
              <a:ext uri="{FF2B5EF4-FFF2-40B4-BE49-F238E27FC236}">
                <a16:creationId xmlns:a16="http://schemas.microsoft.com/office/drawing/2014/main" id="{8926273C-319D-F441-AC5A-3C4D1093AD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0326" y="444354"/>
            <a:ext cx="10515600" cy="598008"/>
          </a:xfrm>
        </p:spPr>
        <p:txBody>
          <a:bodyPr>
            <a:normAutofit fontScale="90000"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  <a:latin typeface="Century Gothic" panose="020B0502020202020204" pitchFamily="34" charset="0"/>
              </a:rPr>
              <a:t>Confronto tra C e C++</a:t>
            </a:r>
          </a:p>
        </p:txBody>
      </p:sp>
      <p:sp>
        <p:nvSpPr>
          <p:cNvPr id="25" name="Rettangolo 24">
            <a:extLst>
              <a:ext uri="{FF2B5EF4-FFF2-40B4-BE49-F238E27FC236}">
                <a16:creationId xmlns:a16="http://schemas.microsoft.com/office/drawing/2014/main" id="{3B50EB9D-F8C5-1F4B-8C2D-961795CB3B6F}"/>
              </a:ext>
            </a:extLst>
          </p:cNvPr>
          <p:cNvSpPr/>
          <p:nvPr/>
        </p:nvSpPr>
        <p:spPr>
          <a:xfrm>
            <a:off x="1358409" y="4317092"/>
            <a:ext cx="291164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3200" dirty="0">
                <a:latin typeface="Century Gothic" panose="020B0502020202020204" pitchFamily="34" charset="0"/>
              </a:rPr>
              <a:t>Definite solo </a:t>
            </a:r>
            <a:r>
              <a:rPr lang="en-US" sz="3200" dirty="0" err="1">
                <a:latin typeface="Century Gothic" panose="020B0502020202020204" pitchFamily="34" charset="0"/>
              </a:rPr>
              <a:t>all’inizio</a:t>
            </a:r>
            <a:r>
              <a:rPr lang="en-US" sz="3200" dirty="0">
                <a:latin typeface="Century Gothic" panose="020B0502020202020204" pitchFamily="34" charset="0"/>
              </a:rPr>
              <a:t> </a:t>
            </a:r>
            <a:r>
              <a:rPr lang="en-US" sz="3200" dirty="0" err="1">
                <a:latin typeface="Century Gothic" panose="020B0502020202020204" pitchFamily="34" charset="0"/>
              </a:rPr>
              <a:t>della</a:t>
            </a:r>
            <a:r>
              <a:rPr lang="en-US" sz="3200" dirty="0">
                <a:latin typeface="Century Gothic" panose="020B0502020202020204" pitchFamily="34" charset="0"/>
              </a:rPr>
              <a:t> </a:t>
            </a:r>
            <a:r>
              <a:rPr lang="en-US" sz="3200" dirty="0" err="1">
                <a:latin typeface="Century Gothic" panose="020B0502020202020204" pitchFamily="34" charset="0"/>
              </a:rPr>
              <a:t>funzione</a:t>
            </a:r>
            <a:endParaRPr lang="en-US" sz="3200" dirty="0">
              <a:latin typeface="Century Gothic" panose="020B0502020202020204" pitchFamily="34" charset="0"/>
            </a:endParaRPr>
          </a:p>
        </p:txBody>
      </p:sp>
      <p:pic>
        <p:nvPicPr>
          <p:cNvPr id="21" name="Picture 9">
            <a:extLst>
              <a:ext uri="{FF2B5EF4-FFF2-40B4-BE49-F238E27FC236}">
                <a16:creationId xmlns:a16="http://schemas.microsoft.com/office/drawing/2014/main" id="{1FA74407-4312-4E88-A929-40D9314740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1809" y="2229903"/>
            <a:ext cx="1324848" cy="148859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3" name="Picture 6">
            <a:extLst>
              <a:ext uri="{FF2B5EF4-FFF2-40B4-BE49-F238E27FC236}">
                <a16:creationId xmlns:a16="http://schemas.microsoft.com/office/drawing/2014/main" id="{CADFC8D3-A1F7-4268-86F6-351F03ED29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85766" y="2236122"/>
            <a:ext cx="1323848" cy="148859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8" name="Rettangolo 27">
            <a:extLst>
              <a:ext uri="{FF2B5EF4-FFF2-40B4-BE49-F238E27FC236}">
                <a16:creationId xmlns:a16="http://schemas.microsoft.com/office/drawing/2014/main" id="{97314539-78D6-4E8E-A999-FB655866F792}"/>
              </a:ext>
            </a:extLst>
          </p:cNvPr>
          <p:cNvSpPr/>
          <p:nvPr/>
        </p:nvSpPr>
        <p:spPr>
          <a:xfrm>
            <a:off x="7509990" y="4317092"/>
            <a:ext cx="34754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3200" dirty="0" err="1">
                <a:latin typeface="Century Gothic" panose="020B0502020202020204" pitchFamily="34" charset="0"/>
              </a:rPr>
              <a:t>Possono</a:t>
            </a:r>
            <a:r>
              <a:rPr lang="en-US" sz="3200" dirty="0">
                <a:latin typeface="Century Gothic" panose="020B0502020202020204" pitchFamily="34" charset="0"/>
              </a:rPr>
              <a:t> </a:t>
            </a:r>
            <a:r>
              <a:rPr lang="en-US" sz="3200" dirty="0" err="1">
                <a:latin typeface="Century Gothic" panose="020B0502020202020204" pitchFamily="34" charset="0"/>
              </a:rPr>
              <a:t>essere</a:t>
            </a:r>
            <a:r>
              <a:rPr lang="en-US" sz="3200" dirty="0">
                <a:latin typeface="Century Gothic" panose="020B0502020202020204" pitchFamily="34" charset="0"/>
              </a:rPr>
              <a:t> definite </a:t>
            </a:r>
            <a:r>
              <a:rPr lang="en-US" sz="3200" dirty="0" err="1">
                <a:latin typeface="Century Gothic" panose="020B0502020202020204" pitchFamily="34" charset="0"/>
              </a:rPr>
              <a:t>ovunque</a:t>
            </a:r>
            <a:endParaRPr lang="en-US" sz="320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388377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ttangolo 11">
            <a:extLst>
              <a:ext uri="{FF2B5EF4-FFF2-40B4-BE49-F238E27FC236}">
                <a16:creationId xmlns:a16="http://schemas.microsoft.com/office/drawing/2014/main" id="{23013FAC-B508-8A4A-A4F9-81F19C89D93C}"/>
              </a:ext>
            </a:extLst>
          </p:cNvPr>
          <p:cNvSpPr/>
          <p:nvPr/>
        </p:nvSpPr>
        <p:spPr>
          <a:xfrm>
            <a:off x="0" y="0"/>
            <a:ext cx="12192000" cy="2943810"/>
          </a:xfrm>
          <a:prstGeom prst="rect">
            <a:avLst/>
          </a:prstGeom>
          <a:solidFill>
            <a:srgbClr val="1072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B6187909-5186-2042-B995-9B0DA4935A59}"/>
              </a:ext>
            </a:extLst>
          </p:cNvPr>
          <p:cNvSpPr/>
          <p:nvPr/>
        </p:nvSpPr>
        <p:spPr>
          <a:xfrm>
            <a:off x="0" y="2943811"/>
            <a:ext cx="12191999" cy="39141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CBBC3D14-3B96-2349-9C8D-A30D97D0F4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b="56989"/>
          <a:stretch/>
        </p:blipFill>
        <p:spPr>
          <a:xfrm>
            <a:off x="0" y="0"/>
            <a:ext cx="12191998" cy="2943810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8B6A8B95-77E1-FA47-A08B-F2221BA715DB}"/>
              </a:ext>
            </a:extLst>
          </p:cNvPr>
          <p:cNvSpPr txBox="1"/>
          <p:nvPr/>
        </p:nvSpPr>
        <p:spPr>
          <a:xfrm>
            <a:off x="-3" y="3664419"/>
            <a:ext cx="121920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t-IT"/>
            </a:defPPr>
            <a:lvl1pPr algn="ctr">
              <a:defRPr sz="4800" b="1">
                <a:solidFill>
                  <a:srgbClr val="1072BD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it-IT" sz="5400" dirty="0"/>
              <a:t>Esercizi</a:t>
            </a:r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7E83E351-9BAF-FA45-84BC-C8FF6A499A14}"/>
              </a:ext>
            </a:extLst>
          </p:cNvPr>
          <p:cNvSpPr/>
          <p:nvPr/>
        </p:nvSpPr>
        <p:spPr>
          <a:xfrm>
            <a:off x="5381119" y="2250672"/>
            <a:ext cx="1429761" cy="143100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8953AAD1-BB3F-3B48-9734-150DC769D6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0431" y="2616926"/>
            <a:ext cx="698500" cy="698500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E04F0E25-F70B-5B4D-826F-D5D6FEA76F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9285" y="581226"/>
            <a:ext cx="2664669" cy="1883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4056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egnaposto testo 3">
            <a:extLst>
              <a:ext uri="{FF2B5EF4-FFF2-40B4-BE49-F238E27FC236}">
                <a16:creationId xmlns:a16="http://schemas.microsoft.com/office/drawing/2014/main" id="{3E21AEF3-FABE-A743-8E1A-572DA9F2A5ED}"/>
              </a:ext>
            </a:extLst>
          </p:cNvPr>
          <p:cNvSpPr txBox="1">
            <a:spLocks/>
          </p:cNvSpPr>
          <p:nvPr/>
        </p:nvSpPr>
        <p:spPr>
          <a:xfrm>
            <a:off x="740778" y="1873590"/>
            <a:ext cx="10789010" cy="405134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endParaRPr lang="it-IT" sz="1600" dirty="0">
              <a:latin typeface="Century Gothic" panose="020B0502020202020204" pitchFamily="34" charset="0"/>
            </a:endParaRPr>
          </a:p>
        </p:txBody>
      </p:sp>
      <p:sp>
        <p:nvSpPr>
          <p:cNvPr id="23" name="Rettangolo 22">
            <a:extLst>
              <a:ext uri="{FF2B5EF4-FFF2-40B4-BE49-F238E27FC236}">
                <a16:creationId xmlns:a16="http://schemas.microsoft.com/office/drawing/2014/main" id="{1049C7B8-21A6-A944-AA54-66532A62D9BE}"/>
              </a:ext>
            </a:extLst>
          </p:cNvPr>
          <p:cNvSpPr/>
          <p:nvPr/>
        </p:nvSpPr>
        <p:spPr>
          <a:xfrm>
            <a:off x="506153" y="509286"/>
            <a:ext cx="127321" cy="5847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167E4132-9516-4EBF-B419-B2BBC93CBD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2029" y="1447800"/>
            <a:ext cx="10607942" cy="4811486"/>
          </a:xfrm>
        </p:spPr>
        <p:txBody>
          <a:bodyPr>
            <a:normAutofit lnSpcReduction="10000"/>
          </a:bodyPr>
          <a:lstStyle/>
          <a:p>
            <a:pPr algn="l"/>
            <a:endParaRPr lang="en-US" b="0" i="0" dirty="0">
              <a:solidFill>
                <a:srgbClr val="000000"/>
              </a:solidFill>
              <a:effectLst/>
              <a:latin typeface="Century Gothic" panose="020B0502020202020204" pitchFamily="34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entury Gothic" panose="020B0502020202020204" pitchFamily="34" charset="0"/>
              </a:rPr>
              <a:t>Born in '90 as a response to the growing demand for high-definition 3D </a:t>
            </a:r>
            <a:r>
              <a:rPr lang="en-US" b="1" dirty="0">
                <a:solidFill>
                  <a:srgbClr val="000000"/>
                </a:solidFill>
                <a:latin typeface="Century Gothic" panose="020B0502020202020204" pitchFamily="34" charset="0"/>
              </a:rPr>
              <a:t>graphics</a:t>
            </a:r>
            <a:r>
              <a:rPr lang="en-US" dirty="0">
                <a:solidFill>
                  <a:srgbClr val="000000"/>
                </a:solidFill>
                <a:latin typeface="Century Gothic" panose="020B0502020202020204" pitchFamily="34" charset="0"/>
              </a:rPr>
              <a:t> (gaming, animations, </a:t>
            </a:r>
            <a:r>
              <a:rPr lang="en-US" dirty="0" err="1">
                <a:solidFill>
                  <a:srgbClr val="000000"/>
                </a:solidFill>
                <a:latin typeface="Century Gothic" panose="020B0502020202020204" pitchFamily="34" charset="0"/>
              </a:rPr>
              <a:t>etc</a:t>
            </a:r>
            <a:r>
              <a:rPr lang="en-US" dirty="0">
                <a:solidFill>
                  <a:srgbClr val="000000"/>
                </a:solidFill>
                <a:latin typeface="Century Gothic" panose="020B0502020202020204" pitchFamily="34" charset="0"/>
              </a:rPr>
              <a:t>),</a:t>
            </a:r>
            <a:r>
              <a:rPr lang="en-US" b="0" i="0" dirty="0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 where textures, lighting and the rendering of shapes should be done on the fly.</a:t>
            </a: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Now routinely used in </a:t>
            </a:r>
            <a:r>
              <a:rPr lang="en-US" b="1" i="0" dirty="0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HPC</a:t>
            </a:r>
            <a:r>
              <a:rPr lang="en-US" b="0" i="0" dirty="0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 and </a:t>
            </a:r>
            <a:r>
              <a:rPr lang="en-US" b="1" i="0" dirty="0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machine learning </a:t>
            </a:r>
            <a:r>
              <a:rPr lang="en-US" b="0" i="0" dirty="0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applications.</a:t>
            </a: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Most important vendors: </a:t>
            </a:r>
            <a:r>
              <a:rPr lang="en-US" b="1" i="1" dirty="0">
                <a:solidFill>
                  <a:srgbClr val="ED7D31"/>
                </a:solidFill>
                <a:effectLst/>
                <a:latin typeface="Century Gothic" panose="020B0502020202020204" pitchFamily="34" charset="0"/>
              </a:rPr>
              <a:t>NVIDIA</a:t>
            </a:r>
            <a:r>
              <a:rPr lang="en-US" b="0" i="0" dirty="0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, AMD, …</a:t>
            </a:r>
          </a:p>
          <a:p>
            <a:pPr lvl="1"/>
            <a:r>
              <a:rPr lang="en-US" b="0" i="0" dirty="0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Different solution</a:t>
            </a:r>
            <a:r>
              <a:rPr lang="en-US" dirty="0">
                <a:solidFill>
                  <a:srgbClr val="000000"/>
                </a:solidFill>
                <a:latin typeface="Century Gothic" panose="020B0502020202020204" pitchFamily="34" charset="0"/>
              </a:rPr>
              <a:t>s depending on the purpose:</a:t>
            </a:r>
          </a:p>
          <a:p>
            <a:pPr lvl="2"/>
            <a:r>
              <a:rPr lang="en-US" b="0" i="0" dirty="0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Workstations running professional applications</a:t>
            </a:r>
          </a:p>
          <a:p>
            <a:pPr lvl="2"/>
            <a:r>
              <a:rPr lang="en-US" dirty="0">
                <a:solidFill>
                  <a:srgbClr val="000000"/>
                </a:solidFill>
                <a:latin typeface="Century Gothic" panose="020B0502020202020204" pitchFamily="34" charset="0"/>
              </a:rPr>
              <a:t>Gaming</a:t>
            </a:r>
          </a:p>
          <a:p>
            <a:pPr lvl="2"/>
            <a:r>
              <a:rPr lang="en-US" b="0" i="0" dirty="0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HPC/GPGPU</a:t>
            </a:r>
          </a:p>
          <a:p>
            <a:pPr algn="l"/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FC88E915-A38C-4408-8675-CC8854B7B97E}"/>
              </a:ext>
            </a:extLst>
          </p:cNvPr>
          <p:cNvSpPr txBox="1"/>
          <p:nvPr/>
        </p:nvSpPr>
        <p:spPr>
          <a:xfrm>
            <a:off x="792029" y="357743"/>
            <a:ext cx="80657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 err="1">
                <a:solidFill>
                  <a:schemeClr val="accent1"/>
                </a:solidFill>
                <a:latin typeface="Century Gothic" panose="020B0502020202020204" pitchFamily="34" charset="0"/>
              </a:rPr>
              <a:t>What</a:t>
            </a:r>
            <a:r>
              <a:rPr lang="it-IT" sz="3200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 are </a:t>
            </a:r>
            <a:r>
              <a:rPr lang="it-IT" sz="3200" b="1" dirty="0" err="1">
                <a:solidFill>
                  <a:schemeClr val="accent1"/>
                </a:solidFill>
                <a:latin typeface="Century Gothic" panose="020B0502020202020204" pitchFamily="34" charset="0"/>
              </a:rPr>
              <a:t>GPUs</a:t>
            </a:r>
            <a:r>
              <a:rPr lang="it-IT" sz="3200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?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D6A8795-D294-476C-9321-06BE6E568B9A}"/>
              </a:ext>
            </a:extLst>
          </p:cNvPr>
          <p:cNvSpPr txBox="1"/>
          <p:nvPr/>
        </p:nvSpPr>
        <p:spPr>
          <a:xfrm>
            <a:off x="3675696" y="6152871"/>
            <a:ext cx="8497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avolini" panose="020B0502040204020203" pitchFamily="66" charset="0"/>
                <a:cs typeface="Cavolini" panose="020B0502040204020203" pitchFamily="66" charset="0"/>
              </a:rPr>
              <a:t>“The CPU has been called the brain of a PC. The GPU its soul.“</a:t>
            </a:r>
            <a:r>
              <a:rPr lang="it-IT" b="0" i="0" dirty="0">
                <a:solidFill>
                  <a:srgbClr val="000000"/>
                </a:solidFill>
                <a:effectLst/>
                <a:latin typeface="Cavolini" panose="020B0502040204020203" pitchFamily="66" charset="0"/>
                <a:cs typeface="Cavolini" panose="020B0502040204020203" pitchFamily="66" charset="0"/>
              </a:rPr>
              <a:t> [</a:t>
            </a:r>
            <a:r>
              <a:rPr lang="it-IT" b="0" i="0" dirty="0">
                <a:solidFill>
                  <a:srgbClr val="000000"/>
                </a:solidFill>
                <a:effectLst/>
                <a:latin typeface="Cavolini" panose="020B0502040204020203" pitchFamily="66" charset="0"/>
                <a:cs typeface="Cavolini" panose="020B0502040204020203" pitchFamily="66" charset="0"/>
                <a:hlinkClick r:id="rId3"/>
              </a:rPr>
              <a:t>1</a:t>
            </a:r>
            <a:r>
              <a:rPr lang="it-IT" b="0" i="0" dirty="0">
                <a:solidFill>
                  <a:srgbClr val="000000"/>
                </a:solidFill>
                <a:effectLst/>
                <a:latin typeface="Cavolini" panose="020B0502040204020203" pitchFamily="66" charset="0"/>
                <a:cs typeface="Cavolini" panose="020B0502040204020203" pitchFamily="66" charset="0"/>
              </a:rPr>
              <a:t>]</a:t>
            </a:r>
            <a:endParaRPr lang="en-US" b="0" i="0" dirty="0">
              <a:solidFill>
                <a:srgbClr val="000000"/>
              </a:solidFill>
              <a:effectLst/>
              <a:latin typeface="Cavolini" panose="020B0502040204020203" pitchFamily="66" charset="0"/>
              <a:cs typeface="Cavolini" panose="020B0502040204020203" pitchFamily="66" charset="0"/>
            </a:endParaRPr>
          </a:p>
        </p:txBody>
      </p:sp>
      <p:pic>
        <p:nvPicPr>
          <p:cNvPr id="3074" name="Picture 2" descr="GeForce 10 Series Graphics Cards">
            <a:extLst>
              <a:ext uri="{FF2B5EF4-FFF2-40B4-BE49-F238E27FC236}">
                <a16:creationId xmlns:a16="http://schemas.microsoft.com/office/drawing/2014/main" id="{9CB5D7E5-D8BB-4C97-9AE1-181D40BDD5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1292" y="-7719"/>
            <a:ext cx="3608496" cy="1900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93696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egnaposto testo 3">
            <a:extLst>
              <a:ext uri="{FF2B5EF4-FFF2-40B4-BE49-F238E27FC236}">
                <a16:creationId xmlns:a16="http://schemas.microsoft.com/office/drawing/2014/main" id="{3E21AEF3-FABE-A743-8E1A-572DA9F2A5ED}"/>
              </a:ext>
            </a:extLst>
          </p:cNvPr>
          <p:cNvSpPr txBox="1">
            <a:spLocks/>
          </p:cNvSpPr>
          <p:nvPr/>
        </p:nvSpPr>
        <p:spPr>
          <a:xfrm>
            <a:off x="740778" y="1873590"/>
            <a:ext cx="10789010" cy="405134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endParaRPr lang="it-IT" sz="1600" dirty="0">
              <a:latin typeface="Century Gothic" panose="020B0502020202020204" pitchFamily="34" charset="0"/>
            </a:endParaRPr>
          </a:p>
        </p:txBody>
      </p:sp>
      <p:sp>
        <p:nvSpPr>
          <p:cNvPr id="23" name="Rettangolo 22">
            <a:extLst>
              <a:ext uri="{FF2B5EF4-FFF2-40B4-BE49-F238E27FC236}">
                <a16:creationId xmlns:a16="http://schemas.microsoft.com/office/drawing/2014/main" id="{1049C7B8-21A6-A944-AA54-66532A62D9BE}"/>
              </a:ext>
            </a:extLst>
          </p:cNvPr>
          <p:cNvSpPr/>
          <p:nvPr/>
        </p:nvSpPr>
        <p:spPr>
          <a:xfrm>
            <a:off x="506153" y="509286"/>
            <a:ext cx="127321" cy="5847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167E4132-9516-4EBF-B419-B2BBC93CBD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2029" y="1197429"/>
            <a:ext cx="10607942" cy="5486400"/>
          </a:xfrm>
        </p:spPr>
        <p:txBody>
          <a:bodyPr>
            <a:normAutofit fontScale="92500" lnSpcReduction="10000"/>
          </a:bodyPr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latin typeface="Century Gothic" panose="020B0502020202020204" pitchFamily="34" charset="0"/>
                <a:cs typeface="Calibri" panose="020F0502020204030204" pitchFamily="34" charset="0"/>
              </a:rPr>
              <a:t>1. </a:t>
            </a:r>
            <a:r>
              <a:rPr lang="en-US" sz="2800" dirty="0" err="1">
                <a:latin typeface="Century Gothic" panose="020B0502020202020204" pitchFamily="34" charset="0"/>
                <a:cs typeface="Calibri" panose="020F0502020204030204" pitchFamily="34" charset="0"/>
              </a:rPr>
              <a:t>Scrivere</a:t>
            </a:r>
            <a:r>
              <a:rPr lang="en-US" sz="2800" dirty="0">
                <a:latin typeface="Century Gothic" panose="020B0502020202020204" pitchFamily="34" charset="0"/>
                <a:cs typeface="Calibri" panose="020F0502020204030204" pitchFamily="34" charset="0"/>
              </a:rPr>
              <a:t> un </a:t>
            </a:r>
            <a:r>
              <a:rPr lang="en-US" sz="2800" dirty="0" err="1">
                <a:latin typeface="Century Gothic" panose="020B0502020202020204" pitchFamily="34" charset="0"/>
                <a:cs typeface="Calibri" panose="020F0502020204030204" pitchFamily="34" charset="0"/>
              </a:rPr>
              <a:t>codice</a:t>
            </a:r>
            <a:r>
              <a:rPr lang="en-US" sz="2800" dirty="0">
                <a:latin typeface="Century Gothic" panose="020B0502020202020204" pitchFamily="34" charset="0"/>
                <a:cs typeface="Calibri" panose="020F0502020204030204" pitchFamily="34" charset="0"/>
              </a:rPr>
              <a:t> in cui </a:t>
            </a:r>
            <a:r>
              <a:rPr lang="en-US" sz="2800" dirty="0" err="1">
                <a:latin typeface="Century Gothic" panose="020B0502020202020204" pitchFamily="34" charset="0"/>
                <a:cs typeface="Calibri" panose="020F0502020204030204" pitchFamily="34" charset="0"/>
              </a:rPr>
              <a:t>si</a:t>
            </a:r>
            <a:r>
              <a:rPr lang="en-US" sz="2800" dirty="0">
                <a:latin typeface="Century Gothic" panose="020B050202020202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>
                <a:latin typeface="Century Gothic" panose="020B0502020202020204" pitchFamily="34" charset="0"/>
                <a:cs typeface="Calibri" panose="020F0502020204030204" pitchFamily="34" charset="0"/>
              </a:rPr>
              <a:t>calcola</a:t>
            </a:r>
            <a:r>
              <a:rPr lang="en-US" sz="2800" dirty="0">
                <a:latin typeface="Century Gothic" panose="020B0502020202020204" pitchFamily="34" charset="0"/>
                <a:cs typeface="Calibri" panose="020F0502020204030204" pitchFamily="34" charset="0"/>
              </a:rPr>
              <a:t> la </a:t>
            </a:r>
            <a:r>
              <a:rPr lang="en-US" sz="2800" dirty="0" err="1">
                <a:latin typeface="Century Gothic" panose="020B0502020202020204" pitchFamily="34" charset="0"/>
                <a:cs typeface="Calibri" panose="020F0502020204030204" pitchFamily="34" charset="0"/>
              </a:rPr>
              <a:t>distanza</a:t>
            </a:r>
            <a:r>
              <a:rPr lang="en-US" sz="2800" dirty="0">
                <a:latin typeface="Century Gothic" panose="020B050202020202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>
                <a:latin typeface="Century Gothic" panose="020B0502020202020204" pitchFamily="34" charset="0"/>
                <a:cs typeface="Calibri" panose="020F0502020204030204" pitchFamily="34" charset="0"/>
              </a:rPr>
              <a:t>tra</a:t>
            </a:r>
            <a:r>
              <a:rPr lang="en-US" sz="2800" dirty="0">
                <a:latin typeface="Century Gothic" panose="020B0502020202020204" pitchFamily="34" charset="0"/>
                <a:cs typeface="Calibri" panose="020F0502020204030204" pitchFamily="34" charset="0"/>
              </a:rPr>
              <a:t> due </a:t>
            </a:r>
            <a:r>
              <a:rPr lang="en-US" sz="2800" dirty="0" err="1">
                <a:latin typeface="Century Gothic" panose="020B0502020202020204" pitchFamily="34" charset="0"/>
                <a:cs typeface="Calibri" panose="020F0502020204030204" pitchFamily="34" charset="0"/>
              </a:rPr>
              <a:t>punti</a:t>
            </a:r>
            <a:r>
              <a:rPr lang="en-US" sz="2800" dirty="0">
                <a:latin typeface="Century Gothic" panose="020B0502020202020204" pitchFamily="34" charset="0"/>
                <a:cs typeface="Calibri" panose="020F0502020204030204" pitchFamily="34" charset="0"/>
              </a:rPr>
              <a:t> in 2 o in 3 </a:t>
            </a:r>
            <a:r>
              <a:rPr lang="en-US" sz="2800" dirty="0" err="1">
                <a:latin typeface="Century Gothic" panose="020B0502020202020204" pitchFamily="34" charset="0"/>
                <a:cs typeface="Calibri" panose="020F0502020204030204" pitchFamily="34" charset="0"/>
              </a:rPr>
              <a:t>dimensioni</a:t>
            </a:r>
            <a:r>
              <a:rPr lang="en-US" sz="2800" dirty="0">
                <a:latin typeface="Century Gothic" panose="020B0502020202020204" pitchFamily="34" charset="0"/>
                <a:cs typeface="Calibri" panose="020F0502020204030204" pitchFamily="34" charset="0"/>
              </a:rPr>
              <a:t>, </a:t>
            </a:r>
            <a:r>
              <a:rPr lang="en-US" sz="2800" dirty="0" err="1">
                <a:latin typeface="Century Gothic" panose="020B0502020202020204" pitchFamily="34" charset="0"/>
                <a:cs typeface="Calibri" panose="020F0502020204030204" pitchFamily="34" charset="0"/>
              </a:rPr>
              <a:t>utilizzando</a:t>
            </a:r>
            <a:r>
              <a:rPr lang="en-US" sz="2800" dirty="0">
                <a:latin typeface="Century Gothic" panose="020B050202020202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>
                <a:latin typeface="Century Gothic" panose="020B0502020202020204" pitchFamily="34" charset="0"/>
                <a:cs typeface="Calibri" panose="020F0502020204030204" pitchFamily="34" charset="0"/>
              </a:rPr>
              <a:t>differenti</a:t>
            </a:r>
            <a:r>
              <a:rPr lang="en-US" sz="2800" dirty="0">
                <a:latin typeface="Century Gothic" panose="020B0502020202020204" pitchFamily="34" charset="0"/>
                <a:cs typeface="Calibri" panose="020F0502020204030204" pitchFamily="34" charset="0"/>
              </a:rPr>
              <a:t> </a:t>
            </a:r>
            <a:r>
              <a:rPr lang="en-US" sz="2800" b="1" i="1" dirty="0">
                <a:latin typeface="Century Gothic" panose="020B0502020202020204" pitchFamily="34" charset="0"/>
                <a:cs typeface="Calibri" panose="020F0502020204030204" pitchFamily="34" charset="0"/>
              </a:rPr>
              <a:t>namespace</a:t>
            </a:r>
            <a:r>
              <a:rPr lang="en-US" sz="2800" dirty="0">
                <a:latin typeface="Century Gothic" panose="020B0502020202020204" pitchFamily="34" charset="0"/>
                <a:cs typeface="Calibri" panose="020F0502020204030204" pitchFamily="34" charset="0"/>
              </a:rPr>
              <a:t>. 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n-US" sz="2800" dirty="0">
              <a:latin typeface="Century Gothic" panose="020B050202020202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it-IT" sz="2800" dirty="0">
                <a:latin typeface="Century Gothic" panose="020B0502020202020204" pitchFamily="34" charset="0"/>
                <a:cs typeface="Calibri" panose="020F0502020204030204" pitchFamily="34" charset="0"/>
              </a:rPr>
              <a:t>	Soluzione: </a:t>
            </a:r>
            <a:r>
              <a:rPr lang="it-IT" sz="2800" dirty="0">
                <a:latin typeface="Century Gothic" panose="020B0502020202020204" pitchFamily="34" charset="0"/>
                <a:cs typeface="Calibri" panose="020F0502020204030204" pitchFamily="34" charset="0"/>
                <a:hlinkClick r:id="rId3"/>
              </a:rPr>
              <a:t>https://godbolt.org/z/srTboT578</a:t>
            </a:r>
            <a:r>
              <a:rPr lang="it-IT" sz="2800" dirty="0">
                <a:latin typeface="Century Gothic" panose="020B0502020202020204" pitchFamily="34" charset="0"/>
                <a:cs typeface="Calibri" panose="020F0502020204030204" pitchFamily="34" charset="0"/>
              </a:rPr>
              <a:t> </a:t>
            </a:r>
          </a:p>
          <a:p>
            <a:pPr marL="0" indent="0">
              <a:spcBef>
                <a:spcPts val="0"/>
              </a:spcBef>
              <a:buNone/>
            </a:pPr>
            <a:r>
              <a:rPr lang="it-IT" sz="2800" dirty="0">
                <a:latin typeface="Century Gothic" panose="020B0502020202020204" pitchFamily="34" charset="0"/>
                <a:cs typeface="Calibri" panose="020F0502020204030204" pitchFamily="34" charset="0"/>
              </a:rPr>
              <a:t> </a:t>
            </a:r>
            <a:endParaRPr lang="en-US" sz="2800" dirty="0">
              <a:latin typeface="Century Gothic" panose="020B050202020202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2800" dirty="0">
                <a:latin typeface="Century Gothic" panose="020B0502020202020204" pitchFamily="34" charset="0"/>
                <a:cs typeface="Calibri" panose="020F0502020204030204" pitchFamily="34" charset="0"/>
              </a:rPr>
              <a:t>2. </a:t>
            </a:r>
            <a:r>
              <a:rPr lang="en-US" sz="2800" dirty="0" err="1">
                <a:latin typeface="Century Gothic" panose="020B0502020202020204" pitchFamily="34" charset="0"/>
                <a:cs typeface="Calibri" panose="020F0502020204030204" pitchFamily="34" charset="0"/>
              </a:rPr>
              <a:t>Scrivere</a:t>
            </a:r>
            <a:r>
              <a:rPr lang="en-US" sz="2800" dirty="0">
                <a:latin typeface="Century Gothic" panose="020B0502020202020204" pitchFamily="34" charset="0"/>
                <a:cs typeface="Calibri" panose="020F0502020204030204" pitchFamily="34" charset="0"/>
              </a:rPr>
              <a:t> una </a:t>
            </a:r>
            <a:r>
              <a:rPr lang="en-US" sz="2800" dirty="0" err="1">
                <a:latin typeface="Century Gothic" panose="020B0502020202020204" pitchFamily="34" charset="0"/>
                <a:cs typeface="Calibri" panose="020F0502020204030204" pitchFamily="34" charset="0"/>
              </a:rPr>
              <a:t>funzione</a:t>
            </a:r>
            <a:r>
              <a:rPr lang="en-US" sz="2800" dirty="0">
                <a:latin typeface="Century Gothic" panose="020B050202020202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>
                <a:latin typeface="Century Gothic" panose="020B0502020202020204" pitchFamily="34" charset="0"/>
                <a:cs typeface="Calibri" panose="020F0502020204030204" pitchFamily="34" charset="0"/>
              </a:rPr>
              <a:t>che</a:t>
            </a:r>
            <a:r>
              <a:rPr lang="en-US" sz="2800" dirty="0">
                <a:latin typeface="Century Gothic" panose="020B050202020202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>
                <a:latin typeface="Century Gothic" panose="020B0502020202020204" pitchFamily="34" charset="0"/>
                <a:cs typeface="Calibri" panose="020F0502020204030204" pitchFamily="34" charset="0"/>
              </a:rPr>
              <a:t>trova</a:t>
            </a:r>
            <a:r>
              <a:rPr lang="en-US" sz="2800" dirty="0">
                <a:latin typeface="Century Gothic" panose="020B0502020202020204" pitchFamily="34" charset="0"/>
                <a:cs typeface="Calibri" panose="020F0502020204030204" pitchFamily="34" charset="0"/>
              </a:rPr>
              <a:t> il </a:t>
            </a:r>
            <a:r>
              <a:rPr lang="en-US" sz="2800" dirty="0" err="1">
                <a:latin typeface="Century Gothic" panose="020B0502020202020204" pitchFamily="34" charset="0"/>
                <a:cs typeface="Calibri" panose="020F0502020204030204" pitchFamily="34" charset="0"/>
              </a:rPr>
              <a:t>più</a:t>
            </a:r>
            <a:r>
              <a:rPr lang="en-US" sz="2800" dirty="0">
                <a:latin typeface="Century Gothic" panose="020B0502020202020204" pitchFamily="34" charset="0"/>
                <a:cs typeface="Calibri" panose="020F0502020204030204" pitchFamily="34" charset="0"/>
              </a:rPr>
              <a:t> piccolo </a:t>
            </a:r>
            <a:r>
              <a:rPr lang="en-US" sz="2800" dirty="0" err="1">
                <a:latin typeface="Century Gothic" panose="020B0502020202020204" pitchFamily="34" charset="0"/>
                <a:cs typeface="Calibri" panose="020F0502020204030204" pitchFamily="34" charset="0"/>
              </a:rPr>
              <a:t>degli</a:t>
            </a:r>
            <a:r>
              <a:rPr lang="en-US" sz="2800" dirty="0">
                <a:latin typeface="Century Gothic" panose="020B050202020202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>
                <a:latin typeface="Century Gothic" panose="020B0502020202020204" pitchFamily="34" charset="0"/>
                <a:cs typeface="Calibri" panose="020F0502020204030204" pitchFamily="34" charset="0"/>
              </a:rPr>
              <a:t>elementi</a:t>
            </a:r>
            <a:r>
              <a:rPr lang="en-US" sz="2800" dirty="0">
                <a:latin typeface="Century Gothic" panose="020B0502020202020204" pitchFamily="34" charset="0"/>
                <a:cs typeface="Calibri" panose="020F0502020204030204" pitchFamily="34" charset="0"/>
              </a:rPr>
              <a:t> di un array. La </a:t>
            </a:r>
            <a:r>
              <a:rPr lang="en-US" sz="2800" dirty="0" err="1">
                <a:latin typeface="Century Gothic" panose="020B0502020202020204" pitchFamily="34" charset="0"/>
                <a:cs typeface="Calibri" panose="020F0502020204030204" pitchFamily="34" charset="0"/>
              </a:rPr>
              <a:t>funzione</a:t>
            </a:r>
            <a:r>
              <a:rPr lang="en-US" sz="2800" dirty="0">
                <a:latin typeface="Century Gothic" panose="020B050202020202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>
                <a:latin typeface="Century Gothic" panose="020B0502020202020204" pitchFamily="34" charset="0"/>
                <a:cs typeface="Calibri" panose="020F0502020204030204" pitchFamily="34" charset="0"/>
              </a:rPr>
              <a:t>deve</a:t>
            </a:r>
            <a:r>
              <a:rPr lang="en-US" sz="2800" dirty="0">
                <a:latin typeface="Century Gothic" panose="020B050202020202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>
                <a:latin typeface="Century Gothic" panose="020B0502020202020204" pitchFamily="34" charset="0"/>
                <a:cs typeface="Calibri" panose="020F0502020204030204" pitchFamily="34" charset="0"/>
              </a:rPr>
              <a:t>poter</a:t>
            </a:r>
            <a:r>
              <a:rPr lang="en-US" sz="2800" dirty="0">
                <a:latin typeface="Century Gothic" panose="020B050202020202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>
                <a:latin typeface="Century Gothic" panose="020B0502020202020204" pitchFamily="34" charset="0"/>
                <a:cs typeface="Calibri" panose="020F0502020204030204" pitchFamily="34" charset="0"/>
              </a:rPr>
              <a:t>essere</a:t>
            </a:r>
            <a:r>
              <a:rPr lang="en-US" sz="2800" dirty="0">
                <a:latin typeface="Century Gothic" panose="020B050202020202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>
                <a:latin typeface="Century Gothic" panose="020B0502020202020204" pitchFamily="34" charset="0"/>
                <a:cs typeface="Calibri" panose="020F0502020204030204" pitchFamily="34" charset="0"/>
              </a:rPr>
              <a:t>utilizzata</a:t>
            </a:r>
            <a:r>
              <a:rPr lang="en-US" sz="2800" dirty="0">
                <a:latin typeface="Century Gothic" panose="020B0502020202020204" pitchFamily="34" charset="0"/>
                <a:cs typeface="Calibri" panose="020F0502020204030204" pitchFamily="34" charset="0"/>
              </a:rPr>
              <a:t> con </a:t>
            </a:r>
            <a:r>
              <a:rPr lang="en-US" sz="2800" dirty="0" err="1">
                <a:latin typeface="Century Gothic" panose="020B0502020202020204" pitchFamily="34" charset="0"/>
                <a:cs typeface="Calibri" panose="020F0502020204030204" pitchFamily="34" charset="0"/>
              </a:rPr>
              <a:t>più</a:t>
            </a:r>
            <a:r>
              <a:rPr lang="en-US" sz="2800" dirty="0">
                <a:latin typeface="Century Gothic" panose="020B0502020202020204" pitchFamily="34" charset="0"/>
                <a:cs typeface="Calibri" panose="020F0502020204030204" pitchFamily="34" charset="0"/>
              </a:rPr>
              <a:t> tipi di </a:t>
            </a:r>
            <a:r>
              <a:rPr lang="en-US" sz="2800" dirty="0" err="1">
                <a:latin typeface="Century Gothic" panose="020B0502020202020204" pitchFamily="34" charset="0"/>
                <a:cs typeface="Calibri" panose="020F0502020204030204" pitchFamily="34" charset="0"/>
              </a:rPr>
              <a:t>dati</a:t>
            </a:r>
            <a:r>
              <a:rPr lang="en-US" sz="2800" dirty="0">
                <a:latin typeface="Century Gothic" panose="020B0502020202020204" pitchFamily="34" charset="0"/>
                <a:cs typeface="Calibri" panose="020F0502020204030204" pitchFamily="34" charset="0"/>
              </a:rPr>
              <a:t> (int, double, …): </a:t>
            </a:r>
            <a:r>
              <a:rPr lang="en-US" sz="2800" dirty="0" err="1">
                <a:latin typeface="Century Gothic" panose="020B0502020202020204" pitchFamily="34" charset="0"/>
                <a:cs typeface="Calibri" panose="020F0502020204030204" pitchFamily="34" charset="0"/>
              </a:rPr>
              <a:t>si</a:t>
            </a:r>
            <a:r>
              <a:rPr lang="en-US" sz="2800" dirty="0">
                <a:latin typeface="Century Gothic" panose="020B050202020202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>
                <a:latin typeface="Century Gothic" panose="020B0502020202020204" pitchFamily="34" charset="0"/>
                <a:cs typeface="Calibri" panose="020F0502020204030204" pitchFamily="34" charset="0"/>
              </a:rPr>
              <a:t>consiglia</a:t>
            </a:r>
            <a:r>
              <a:rPr lang="en-US" sz="2800" dirty="0">
                <a:latin typeface="Century Gothic" panose="020B0502020202020204" pitchFamily="34" charset="0"/>
                <a:cs typeface="Calibri" panose="020F0502020204030204" pitchFamily="34" charset="0"/>
              </a:rPr>
              <a:t> di </a:t>
            </a:r>
            <a:r>
              <a:rPr lang="en-US" sz="2800" dirty="0" err="1">
                <a:latin typeface="Century Gothic" panose="020B0502020202020204" pitchFamily="34" charset="0"/>
                <a:cs typeface="Calibri" panose="020F0502020204030204" pitchFamily="34" charset="0"/>
              </a:rPr>
              <a:t>utilizzare</a:t>
            </a:r>
            <a:r>
              <a:rPr lang="en-US" sz="2800" dirty="0">
                <a:latin typeface="Century Gothic" panose="020B0502020202020204" pitchFamily="34" charset="0"/>
                <a:cs typeface="Calibri" panose="020F0502020204030204" pitchFamily="34" charset="0"/>
              </a:rPr>
              <a:t> una </a:t>
            </a:r>
            <a:r>
              <a:rPr lang="en-US" sz="2800" dirty="0" err="1">
                <a:latin typeface="Century Gothic" panose="020B0502020202020204" pitchFamily="34" charset="0"/>
                <a:cs typeface="Calibri" panose="020F0502020204030204" pitchFamily="34" charset="0"/>
              </a:rPr>
              <a:t>funzione</a:t>
            </a:r>
            <a:r>
              <a:rPr lang="en-US" sz="2800" dirty="0">
                <a:latin typeface="Century Gothic" panose="020B0502020202020204" pitchFamily="34" charset="0"/>
                <a:cs typeface="Calibri" panose="020F0502020204030204" pitchFamily="34" charset="0"/>
              </a:rPr>
              <a:t> </a:t>
            </a:r>
            <a:r>
              <a:rPr lang="en-US" sz="2800" b="1" i="1" dirty="0">
                <a:latin typeface="Century Gothic" panose="020B0502020202020204" pitchFamily="34" charset="0"/>
                <a:cs typeface="Calibri" panose="020F0502020204030204" pitchFamily="34" charset="0"/>
              </a:rPr>
              <a:t>template</a:t>
            </a:r>
            <a:r>
              <a:rPr lang="en-US" sz="2800" dirty="0">
                <a:latin typeface="Century Gothic" panose="020B0502020202020204" pitchFamily="34" charset="0"/>
                <a:cs typeface="Calibri" panose="020F0502020204030204" pitchFamily="34" charset="0"/>
              </a:rPr>
              <a:t>.</a:t>
            </a:r>
          </a:p>
          <a:p>
            <a:pPr marL="0" indent="0">
              <a:spcBef>
                <a:spcPts val="0"/>
              </a:spcBef>
              <a:buNone/>
            </a:pPr>
            <a:endParaRPr lang="en-US" sz="2800" dirty="0">
              <a:latin typeface="Century Gothic" panose="020B050202020202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it-IT" sz="2800" dirty="0">
                <a:latin typeface="Century Gothic" panose="020B0502020202020204" pitchFamily="34" charset="0"/>
                <a:cs typeface="Calibri" panose="020F0502020204030204" pitchFamily="34" charset="0"/>
              </a:rPr>
              <a:t>	Soluzione: </a:t>
            </a:r>
            <a:r>
              <a:rPr lang="it-IT" sz="2800" dirty="0">
                <a:latin typeface="Century Gothic" panose="020B0502020202020204" pitchFamily="34" charset="0"/>
                <a:cs typeface="Calibri" panose="020F0502020204030204" pitchFamily="34" charset="0"/>
                <a:hlinkClick r:id="rId4"/>
              </a:rPr>
              <a:t>https://godbolt.org/z/5WoEs59WK</a:t>
            </a:r>
            <a:r>
              <a:rPr lang="it-IT" sz="2800" dirty="0">
                <a:latin typeface="Century Gothic" panose="020B0502020202020204" pitchFamily="34" charset="0"/>
                <a:cs typeface="Calibri" panose="020F0502020204030204" pitchFamily="34" charset="0"/>
              </a:rPr>
              <a:t> </a:t>
            </a:r>
          </a:p>
          <a:p>
            <a:pPr marL="0" indent="0">
              <a:spcBef>
                <a:spcPts val="0"/>
              </a:spcBef>
              <a:buNone/>
            </a:pPr>
            <a:endParaRPr lang="en-US" sz="2800" dirty="0">
              <a:latin typeface="Century Gothic" panose="020B050202020202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2800" dirty="0">
                <a:latin typeface="Century Gothic" panose="020B0502020202020204" pitchFamily="34" charset="0"/>
                <a:cs typeface="Calibri" panose="020F0502020204030204" pitchFamily="34" charset="0"/>
              </a:rPr>
              <a:t>3. </a:t>
            </a:r>
            <a:r>
              <a:rPr lang="en-US" sz="2800" dirty="0" err="1">
                <a:latin typeface="Century Gothic" panose="020B0502020202020204" pitchFamily="34" charset="0"/>
                <a:cs typeface="Calibri" panose="020F0502020204030204" pitchFamily="34" charset="0"/>
              </a:rPr>
              <a:t>Scrivere</a:t>
            </a:r>
            <a:r>
              <a:rPr lang="en-US" sz="2800" dirty="0">
                <a:latin typeface="Century Gothic" panose="020B0502020202020204" pitchFamily="34" charset="0"/>
                <a:cs typeface="Calibri" panose="020F0502020204030204" pitchFamily="34" charset="0"/>
              </a:rPr>
              <a:t> un </a:t>
            </a:r>
            <a:r>
              <a:rPr lang="en-US" sz="2800" dirty="0" err="1">
                <a:latin typeface="Century Gothic" panose="020B0502020202020204" pitchFamily="34" charset="0"/>
                <a:cs typeface="Calibri" panose="020F0502020204030204" pitchFamily="34" charset="0"/>
              </a:rPr>
              <a:t>codice</a:t>
            </a:r>
            <a:r>
              <a:rPr lang="en-US" sz="2800" dirty="0">
                <a:latin typeface="Century Gothic" panose="020B050202020202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>
                <a:latin typeface="Century Gothic" panose="020B0502020202020204" pitchFamily="34" charset="0"/>
                <a:cs typeface="Calibri" panose="020F0502020204030204" pitchFamily="34" charset="0"/>
              </a:rPr>
              <a:t>che</a:t>
            </a:r>
            <a:r>
              <a:rPr lang="en-US" sz="2800" dirty="0">
                <a:latin typeface="Century Gothic" panose="020B050202020202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>
                <a:latin typeface="Century Gothic" panose="020B0502020202020204" pitchFamily="34" charset="0"/>
                <a:cs typeface="Calibri" panose="020F0502020204030204" pitchFamily="34" charset="0"/>
              </a:rPr>
              <a:t>verifichi</a:t>
            </a:r>
            <a:r>
              <a:rPr lang="en-US" sz="2800" dirty="0">
                <a:latin typeface="Century Gothic" panose="020B050202020202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>
                <a:latin typeface="Century Gothic" panose="020B0502020202020204" pitchFamily="34" charset="0"/>
                <a:cs typeface="Calibri" panose="020F0502020204030204" pitchFamily="34" charset="0"/>
              </a:rPr>
              <a:t>che</a:t>
            </a:r>
            <a:r>
              <a:rPr lang="en-US" sz="2800" dirty="0">
                <a:latin typeface="Century Gothic" panose="020B0502020202020204" pitchFamily="34" charset="0"/>
                <a:cs typeface="Calibri" panose="020F0502020204030204" pitchFamily="34" charset="0"/>
              </a:rPr>
              <a:t> il </a:t>
            </a:r>
            <a:r>
              <a:rPr lang="en-US" sz="2800" dirty="0" err="1">
                <a:latin typeface="Century Gothic" panose="020B0502020202020204" pitchFamily="34" charset="0"/>
                <a:cs typeface="Calibri" panose="020F0502020204030204" pitchFamily="34" charset="0"/>
              </a:rPr>
              <a:t>numero</a:t>
            </a:r>
            <a:r>
              <a:rPr lang="en-US" sz="2800" dirty="0">
                <a:latin typeface="Century Gothic" panose="020B050202020202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>
                <a:latin typeface="Century Gothic" panose="020B0502020202020204" pitchFamily="34" charset="0"/>
                <a:cs typeface="Calibri" panose="020F0502020204030204" pitchFamily="34" charset="0"/>
              </a:rPr>
              <a:t>inserito</a:t>
            </a:r>
            <a:r>
              <a:rPr lang="en-US" sz="2800" dirty="0">
                <a:latin typeface="Century Gothic" panose="020B050202020202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>
                <a:latin typeface="Century Gothic" panose="020B0502020202020204" pitchFamily="34" charset="0"/>
                <a:cs typeface="Calibri" panose="020F0502020204030204" pitchFamily="34" charset="0"/>
              </a:rPr>
              <a:t>sia</a:t>
            </a:r>
            <a:r>
              <a:rPr lang="en-US" sz="2800" dirty="0">
                <a:latin typeface="Century Gothic" panose="020B050202020202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>
                <a:latin typeface="Century Gothic" panose="020B0502020202020204" pitchFamily="34" charset="0"/>
                <a:cs typeface="Calibri" panose="020F0502020204030204" pitchFamily="34" charset="0"/>
              </a:rPr>
              <a:t>compreso</a:t>
            </a:r>
            <a:r>
              <a:rPr lang="en-US" sz="2800" dirty="0">
                <a:latin typeface="Century Gothic" panose="020B050202020202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>
                <a:latin typeface="Century Gothic" panose="020B0502020202020204" pitchFamily="34" charset="0"/>
                <a:cs typeface="Calibri" panose="020F0502020204030204" pitchFamily="34" charset="0"/>
              </a:rPr>
              <a:t>tra</a:t>
            </a:r>
            <a:r>
              <a:rPr lang="en-US" sz="2800" dirty="0">
                <a:latin typeface="Century Gothic" panose="020B0502020202020204" pitchFamily="34" charset="0"/>
                <a:cs typeface="Calibri" panose="020F0502020204030204" pitchFamily="34" charset="0"/>
              </a:rPr>
              <a:t> un </a:t>
            </a:r>
            <a:r>
              <a:rPr lang="en-US" sz="2800" dirty="0" err="1">
                <a:latin typeface="Century Gothic" panose="020B0502020202020204" pitchFamily="34" charset="0"/>
                <a:cs typeface="Calibri" panose="020F0502020204030204" pitchFamily="34" charset="0"/>
              </a:rPr>
              <a:t>valore</a:t>
            </a:r>
            <a:r>
              <a:rPr lang="en-US" sz="2800" dirty="0">
                <a:latin typeface="Century Gothic" panose="020B050202020202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>
                <a:latin typeface="Century Gothic" panose="020B0502020202020204" pitchFamily="34" charset="0"/>
                <a:cs typeface="Calibri" panose="020F0502020204030204" pitchFamily="34" charset="0"/>
              </a:rPr>
              <a:t>minimo</a:t>
            </a:r>
            <a:r>
              <a:rPr lang="en-US" sz="2800" dirty="0">
                <a:latin typeface="Century Gothic" panose="020B0502020202020204" pitchFamily="34" charset="0"/>
                <a:cs typeface="Calibri" panose="020F0502020204030204" pitchFamily="34" charset="0"/>
              </a:rPr>
              <a:t> e </a:t>
            </a:r>
            <a:r>
              <a:rPr lang="en-US" sz="2800" dirty="0" err="1">
                <a:latin typeface="Century Gothic" panose="020B0502020202020204" pitchFamily="34" charset="0"/>
                <a:cs typeface="Calibri" panose="020F0502020204030204" pitchFamily="34" charset="0"/>
              </a:rPr>
              <a:t>massimo</a:t>
            </a:r>
            <a:r>
              <a:rPr lang="en-US" sz="2800" dirty="0">
                <a:latin typeface="Century Gothic" panose="020B0502020202020204" pitchFamily="34" charset="0"/>
                <a:cs typeface="Calibri" panose="020F0502020204030204" pitchFamily="34" charset="0"/>
              </a:rPr>
              <a:t> e </a:t>
            </a:r>
            <a:r>
              <a:rPr lang="en-US" sz="2800" dirty="0" err="1">
                <a:latin typeface="Century Gothic" panose="020B0502020202020204" pitchFamily="34" charset="0"/>
                <a:cs typeface="Calibri" panose="020F0502020204030204" pitchFamily="34" charset="0"/>
              </a:rPr>
              <a:t>lanci</a:t>
            </a:r>
            <a:r>
              <a:rPr lang="en-US" sz="2800" dirty="0">
                <a:latin typeface="Century Gothic" panose="020B0502020202020204" pitchFamily="34" charset="0"/>
                <a:cs typeface="Calibri" panose="020F0502020204030204" pitchFamily="34" charset="0"/>
              </a:rPr>
              <a:t> due </a:t>
            </a:r>
            <a:r>
              <a:rPr lang="en-US" sz="2800" b="1" i="1" dirty="0" err="1">
                <a:latin typeface="Century Gothic" panose="020B0502020202020204" pitchFamily="34" charset="0"/>
                <a:cs typeface="Calibri" panose="020F0502020204030204" pitchFamily="34" charset="0"/>
              </a:rPr>
              <a:t>eccezioni</a:t>
            </a:r>
            <a:r>
              <a:rPr lang="en-US" sz="2800" dirty="0">
                <a:latin typeface="Century Gothic" panose="020B050202020202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>
                <a:latin typeface="Century Gothic" panose="020B0502020202020204" pitchFamily="34" charset="0"/>
                <a:cs typeface="Calibri" panose="020F0502020204030204" pitchFamily="34" charset="0"/>
              </a:rPr>
              <a:t>nel</a:t>
            </a:r>
            <a:r>
              <a:rPr lang="en-US" sz="2800" dirty="0">
                <a:latin typeface="Century Gothic" panose="020B050202020202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>
                <a:latin typeface="Century Gothic" panose="020B0502020202020204" pitchFamily="34" charset="0"/>
                <a:cs typeface="Calibri" panose="020F0502020204030204" pitchFamily="34" charset="0"/>
              </a:rPr>
              <a:t>caso</a:t>
            </a:r>
            <a:r>
              <a:rPr lang="en-US" sz="2800" dirty="0">
                <a:latin typeface="Century Gothic" panose="020B0502020202020204" pitchFamily="34" charset="0"/>
                <a:cs typeface="Calibri" panose="020F0502020204030204" pitchFamily="34" charset="0"/>
              </a:rPr>
              <a:t> non lo </a:t>
            </a:r>
            <a:r>
              <a:rPr lang="en-US" sz="2800" dirty="0" err="1">
                <a:latin typeface="Century Gothic" panose="020B0502020202020204" pitchFamily="34" charset="0"/>
                <a:cs typeface="Calibri" panose="020F0502020204030204" pitchFamily="34" charset="0"/>
              </a:rPr>
              <a:t>sia</a:t>
            </a:r>
            <a:r>
              <a:rPr lang="en-US" sz="2800" dirty="0">
                <a:latin typeface="Century Gothic" panose="020B0502020202020204" pitchFamily="34" charset="0"/>
                <a:cs typeface="Calibri" panose="020F0502020204030204" pitchFamily="34" charset="0"/>
              </a:rPr>
              <a:t>.</a:t>
            </a:r>
          </a:p>
          <a:p>
            <a:pPr marL="0" indent="0">
              <a:spcBef>
                <a:spcPts val="0"/>
              </a:spcBef>
              <a:buNone/>
            </a:pPr>
            <a:endParaRPr lang="en-US" sz="2800" dirty="0">
              <a:latin typeface="Century Gothic" panose="020B050202020202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it-IT" dirty="0">
                <a:latin typeface="Century Gothic" panose="020B0502020202020204" pitchFamily="34" charset="0"/>
                <a:cs typeface="Calibri" panose="020F0502020204030204" pitchFamily="34" charset="0"/>
              </a:rPr>
              <a:t>	Soluzione: </a:t>
            </a:r>
            <a:r>
              <a:rPr lang="it-IT" dirty="0">
                <a:latin typeface="Century Gothic" panose="020B0502020202020204" pitchFamily="34" charset="0"/>
                <a:cs typeface="Calibri" panose="020F0502020204030204" pitchFamily="34" charset="0"/>
                <a:hlinkClick r:id="rId5"/>
              </a:rPr>
              <a:t>https://godbolt.org/z/vh3zzvMae</a:t>
            </a:r>
            <a:r>
              <a:rPr lang="it-IT" dirty="0">
                <a:latin typeface="Century Gothic" panose="020B0502020202020204" pitchFamily="34" charset="0"/>
                <a:cs typeface="Calibri" panose="020F0502020204030204" pitchFamily="34" charset="0"/>
              </a:rPr>
              <a:t> 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ct val="50000"/>
              </a:spcBef>
              <a:buNone/>
            </a:pPr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FC88E915-A38C-4408-8675-CC8854B7B97E}"/>
              </a:ext>
            </a:extLst>
          </p:cNvPr>
          <p:cNvSpPr txBox="1"/>
          <p:nvPr/>
        </p:nvSpPr>
        <p:spPr>
          <a:xfrm>
            <a:off x="740777" y="381963"/>
            <a:ext cx="80657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Esercizi</a:t>
            </a:r>
          </a:p>
        </p:txBody>
      </p:sp>
    </p:spTree>
    <p:extLst>
      <p:ext uri="{BB962C8B-B14F-4D97-AF65-F5344CB8AC3E}">
        <p14:creationId xmlns:p14="http://schemas.microsoft.com/office/powerpoint/2010/main" val="212803802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7">
            <a:extLst>
              <a:ext uri="{FF2B5EF4-FFF2-40B4-BE49-F238E27FC236}">
                <a16:creationId xmlns:a16="http://schemas.microsoft.com/office/drawing/2014/main" id="{29D270ED-8F15-D549-A72E-159D072A3C21}"/>
              </a:ext>
            </a:extLst>
          </p:cNvPr>
          <p:cNvSpPr/>
          <p:nvPr/>
        </p:nvSpPr>
        <p:spPr>
          <a:xfrm>
            <a:off x="506153" y="509286"/>
            <a:ext cx="142029" cy="45745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accent1"/>
              </a:solidFill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C8206B1A-A1A8-C94D-9722-59EFF5D1F019}"/>
              </a:ext>
            </a:extLst>
          </p:cNvPr>
          <p:cNvSpPr txBox="1"/>
          <p:nvPr/>
        </p:nvSpPr>
        <p:spPr>
          <a:xfrm>
            <a:off x="740778" y="381962"/>
            <a:ext cx="93870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ATTIVITÀ DEL TEAM DI COMUNICAZIONE (1/2)</a:t>
            </a:r>
          </a:p>
        </p:txBody>
      </p:sp>
      <p:pic>
        <p:nvPicPr>
          <p:cNvPr id="15" name="Immagine 14">
            <a:extLst>
              <a:ext uri="{FF2B5EF4-FFF2-40B4-BE49-F238E27FC236}">
                <a16:creationId xmlns:a16="http://schemas.microsoft.com/office/drawing/2014/main" id="{E807536F-5864-5D40-B654-0FF369E62F6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8854" y="2856218"/>
            <a:ext cx="566057" cy="566057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4A2CE31F-82F5-064B-8D34-B223917D65C6}"/>
              </a:ext>
            </a:extLst>
          </p:cNvPr>
          <p:cNvSpPr txBox="1"/>
          <p:nvPr/>
        </p:nvSpPr>
        <p:spPr>
          <a:xfrm>
            <a:off x="1192193" y="1273213"/>
            <a:ext cx="9942653" cy="4817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it-IT" b="1" dirty="0">
                <a:latin typeface="Century Gothic" panose="020B0502020202020204" pitchFamily="34" charset="0"/>
              </a:rPr>
              <a:t>Testo evidenziato </a:t>
            </a:r>
            <a:r>
              <a:rPr lang="it-IT" dirty="0">
                <a:latin typeface="Century Gothic" panose="020B0502020202020204" pitchFamily="34" charset="0"/>
              </a:rPr>
              <a:t>testo non evidenziato</a:t>
            </a:r>
          </a:p>
          <a:p>
            <a:pPr>
              <a:lnSpc>
                <a:spcPct val="250000"/>
              </a:lnSpc>
            </a:pPr>
            <a:r>
              <a:rPr lang="it-IT" b="1" dirty="0">
                <a:latin typeface="Century Gothic" panose="020B0502020202020204" pitchFamily="34" charset="0"/>
              </a:rPr>
              <a:t>Testo evidenziato </a:t>
            </a:r>
            <a:r>
              <a:rPr lang="it-IT" dirty="0">
                <a:latin typeface="Century Gothic" panose="020B0502020202020204" pitchFamily="34" charset="0"/>
              </a:rPr>
              <a:t>testo non evidenziato</a:t>
            </a:r>
          </a:p>
          <a:p>
            <a:pPr>
              <a:lnSpc>
                <a:spcPct val="250000"/>
              </a:lnSpc>
            </a:pPr>
            <a:r>
              <a:rPr lang="it-IT" b="1" dirty="0">
                <a:latin typeface="Century Gothic" panose="020B0502020202020204" pitchFamily="34" charset="0"/>
              </a:rPr>
              <a:t>Testo evidenziato </a:t>
            </a:r>
            <a:r>
              <a:rPr lang="it-IT" dirty="0">
                <a:latin typeface="Century Gothic" panose="020B0502020202020204" pitchFamily="34" charset="0"/>
              </a:rPr>
              <a:t>testo non evidenziato </a:t>
            </a:r>
            <a:r>
              <a:rPr lang="it-IT" b="1" dirty="0">
                <a:latin typeface="Century Gothic" panose="020B0502020202020204" pitchFamily="34" charset="0"/>
              </a:rPr>
              <a:t>Testo evidenziato </a:t>
            </a:r>
            <a:endParaRPr lang="it-IT" dirty="0">
              <a:latin typeface="Century Gothic" panose="020B0502020202020204" pitchFamily="34" charset="0"/>
            </a:endParaRPr>
          </a:p>
          <a:p>
            <a:pPr>
              <a:lnSpc>
                <a:spcPct val="250000"/>
              </a:lnSpc>
            </a:pPr>
            <a:r>
              <a:rPr lang="it-IT" b="1" dirty="0">
                <a:latin typeface="Century Gothic" panose="020B0502020202020204" pitchFamily="34" charset="0"/>
              </a:rPr>
              <a:t>Testo evidenziato </a:t>
            </a:r>
            <a:r>
              <a:rPr lang="it-IT" dirty="0">
                <a:latin typeface="Century Gothic" panose="020B0502020202020204" pitchFamily="34" charset="0"/>
              </a:rPr>
              <a:t>testo non evidenziato </a:t>
            </a:r>
            <a:r>
              <a:rPr lang="it-IT" b="1" dirty="0">
                <a:solidFill>
                  <a:schemeClr val="accent2"/>
                </a:solidFill>
                <a:latin typeface="Century Gothic" panose="020B0502020202020204" pitchFamily="34" charset="0"/>
              </a:rPr>
              <a:t>(testo molto evidenziato)</a:t>
            </a:r>
          </a:p>
          <a:p>
            <a:pPr>
              <a:lnSpc>
                <a:spcPct val="250000"/>
              </a:lnSpc>
            </a:pPr>
            <a:r>
              <a:rPr lang="it-IT" dirty="0">
                <a:latin typeface="Century Gothic" panose="020B0502020202020204" pitchFamily="34" charset="0"/>
              </a:rPr>
              <a:t>Testo non evidenziato </a:t>
            </a:r>
            <a:r>
              <a:rPr lang="it-IT" b="1" dirty="0">
                <a:latin typeface="Century Gothic" panose="020B0502020202020204" pitchFamily="34" charset="0"/>
              </a:rPr>
              <a:t>Testo evidenziato Testo evidenziato </a:t>
            </a:r>
            <a:r>
              <a:rPr lang="it-IT" dirty="0">
                <a:latin typeface="Century Gothic" panose="020B0502020202020204" pitchFamily="34" charset="0"/>
              </a:rPr>
              <a:t>testo non evidenziato</a:t>
            </a:r>
          </a:p>
          <a:p>
            <a:pPr>
              <a:lnSpc>
                <a:spcPct val="250000"/>
              </a:lnSpc>
            </a:pPr>
            <a:r>
              <a:rPr lang="it-IT" dirty="0">
                <a:latin typeface="Century Gothic" panose="020B0502020202020204" pitchFamily="34" charset="0"/>
              </a:rPr>
              <a:t>Testo non evidenziato </a:t>
            </a:r>
            <a:r>
              <a:rPr lang="it-IT" b="1" dirty="0">
                <a:latin typeface="Century Gothic" panose="020B0502020202020204" pitchFamily="34" charset="0"/>
              </a:rPr>
              <a:t>Testo evidenziato </a:t>
            </a:r>
            <a:endParaRPr lang="it-IT" dirty="0">
              <a:latin typeface="Century Gothic" panose="020B0502020202020204" pitchFamily="34" charset="0"/>
            </a:endParaRPr>
          </a:p>
          <a:p>
            <a:pPr>
              <a:lnSpc>
                <a:spcPct val="250000"/>
              </a:lnSpc>
            </a:pPr>
            <a:r>
              <a:rPr lang="it-IT" b="1" dirty="0">
                <a:latin typeface="Century Gothic" panose="020B0502020202020204" pitchFamily="34" charset="0"/>
              </a:rPr>
              <a:t>Testo evidenziato </a:t>
            </a:r>
            <a:r>
              <a:rPr lang="it-IT" dirty="0">
                <a:latin typeface="Century Gothic" panose="020B0502020202020204" pitchFamily="34" charset="0"/>
              </a:rPr>
              <a:t>testo non evidenziato </a:t>
            </a:r>
            <a:r>
              <a:rPr lang="it-IT" b="1" dirty="0">
                <a:latin typeface="Century Gothic" panose="020B0502020202020204" pitchFamily="34" charset="0"/>
              </a:rPr>
              <a:t>Testo evidenziato </a:t>
            </a:r>
            <a:endParaRPr lang="it-IT" dirty="0">
              <a:latin typeface="Century Gothic" panose="020B0502020202020204" pitchFamily="34" charset="0"/>
            </a:endParaRPr>
          </a:p>
        </p:txBody>
      </p:sp>
      <p:pic>
        <p:nvPicPr>
          <p:cNvPr id="17" name="Immagine 16">
            <a:extLst>
              <a:ext uri="{FF2B5EF4-FFF2-40B4-BE49-F238E27FC236}">
                <a16:creationId xmlns:a16="http://schemas.microsoft.com/office/drawing/2014/main" id="{0FF0E09D-5192-AA4F-8EA4-B61ACDDA50C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8854" y="2167538"/>
            <a:ext cx="566057" cy="566057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1008D94D-6BBE-3747-AEAF-22915987EAF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8854" y="1497034"/>
            <a:ext cx="566057" cy="566057"/>
          </a:xfrm>
          <a:prstGeom prst="rect">
            <a:avLst/>
          </a:prstGeom>
        </p:spPr>
      </p:pic>
      <p:pic>
        <p:nvPicPr>
          <p:cNvPr id="19" name="Immagine 18">
            <a:extLst>
              <a:ext uri="{FF2B5EF4-FFF2-40B4-BE49-F238E27FC236}">
                <a16:creationId xmlns:a16="http://schemas.microsoft.com/office/drawing/2014/main" id="{ED5DE549-4C00-1446-84C2-F9CBF91E84C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8854" y="3526722"/>
            <a:ext cx="566057" cy="566057"/>
          </a:xfrm>
          <a:prstGeom prst="rect">
            <a:avLst/>
          </a:prstGeom>
        </p:spPr>
      </p:pic>
      <p:pic>
        <p:nvPicPr>
          <p:cNvPr id="20" name="Immagine 19">
            <a:extLst>
              <a:ext uri="{FF2B5EF4-FFF2-40B4-BE49-F238E27FC236}">
                <a16:creationId xmlns:a16="http://schemas.microsoft.com/office/drawing/2014/main" id="{7BA53B61-04A9-1C4C-9737-276A1172E75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8854" y="4197226"/>
            <a:ext cx="566057" cy="566057"/>
          </a:xfrm>
          <a:prstGeom prst="rect">
            <a:avLst/>
          </a:prstGeom>
        </p:spPr>
      </p:pic>
      <p:pic>
        <p:nvPicPr>
          <p:cNvPr id="21" name="Immagine 20">
            <a:extLst>
              <a:ext uri="{FF2B5EF4-FFF2-40B4-BE49-F238E27FC236}">
                <a16:creationId xmlns:a16="http://schemas.microsoft.com/office/drawing/2014/main" id="{2472006C-E4E0-B34E-8AB1-822497C5658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8854" y="4867730"/>
            <a:ext cx="566057" cy="566057"/>
          </a:xfrm>
          <a:prstGeom prst="rect">
            <a:avLst/>
          </a:prstGeom>
        </p:spPr>
      </p:pic>
      <p:pic>
        <p:nvPicPr>
          <p:cNvPr id="22" name="Immagine 21">
            <a:extLst>
              <a:ext uri="{FF2B5EF4-FFF2-40B4-BE49-F238E27FC236}">
                <a16:creationId xmlns:a16="http://schemas.microsoft.com/office/drawing/2014/main" id="{217B461A-F8F6-464E-B349-37E1D547504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8854" y="5550769"/>
            <a:ext cx="566057" cy="566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7268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egnaposto testo 3">
            <a:extLst>
              <a:ext uri="{FF2B5EF4-FFF2-40B4-BE49-F238E27FC236}">
                <a16:creationId xmlns:a16="http://schemas.microsoft.com/office/drawing/2014/main" id="{3E21AEF3-FABE-A743-8E1A-572DA9F2A5ED}"/>
              </a:ext>
            </a:extLst>
          </p:cNvPr>
          <p:cNvSpPr txBox="1">
            <a:spLocks/>
          </p:cNvSpPr>
          <p:nvPr/>
        </p:nvSpPr>
        <p:spPr>
          <a:xfrm>
            <a:off x="740778" y="1873590"/>
            <a:ext cx="10789010" cy="405134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endParaRPr lang="it-IT" sz="1600" dirty="0">
              <a:latin typeface="Century Gothic" panose="020B0502020202020204" pitchFamily="34" charset="0"/>
            </a:endParaRPr>
          </a:p>
        </p:txBody>
      </p:sp>
      <p:sp>
        <p:nvSpPr>
          <p:cNvPr id="23" name="Rettangolo 22">
            <a:extLst>
              <a:ext uri="{FF2B5EF4-FFF2-40B4-BE49-F238E27FC236}">
                <a16:creationId xmlns:a16="http://schemas.microsoft.com/office/drawing/2014/main" id="{1049C7B8-21A6-A944-AA54-66532A62D9BE}"/>
              </a:ext>
            </a:extLst>
          </p:cNvPr>
          <p:cNvSpPr/>
          <p:nvPr/>
        </p:nvSpPr>
        <p:spPr>
          <a:xfrm>
            <a:off x="506153" y="509286"/>
            <a:ext cx="127321" cy="5847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167E4132-9516-4EBF-B419-B2BBC93CBD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2029" y="1447800"/>
            <a:ext cx="10917371" cy="1473200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latin typeface="Century Gothic" panose="020B0502020202020204" pitchFamily="34" charset="0"/>
              </a:rPr>
              <a:t>GPUs are designed to render complex 3D scenes composed </a:t>
            </a:r>
            <a:r>
              <a:rPr lang="en-US" b="1" dirty="0">
                <a:latin typeface="Century Gothic" panose="020B0502020202020204" pitchFamily="34" charset="0"/>
              </a:rPr>
              <a:t>of millions of data points/vertex </a:t>
            </a:r>
            <a:r>
              <a:rPr lang="en-US" dirty="0">
                <a:latin typeface="Century Gothic" panose="020B0502020202020204" pitchFamily="34" charset="0"/>
              </a:rPr>
              <a:t>at high frame rates (60-120 FPS).</a:t>
            </a:r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FC88E915-A38C-4408-8675-CC8854B7B97E}"/>
              </a:ext>
            </a:extLst>
          </p:cNvPr>
          <p:cNvSpPr txBox="1"/>
          <p:nvPr/>
        </p:nvSpPr>
        <p:spPr>
          <a:xfrm>
            <a:off x="792029" y="357743"/>
            <a:ext cx="80657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 err="1">
                <a:solidFill>
                  <a:schemeClr val="accent1"/>
                </a:solidFill>
                <a:latin typeface="Century Gothic" panose="020B0502020202020204" pitchFamily="34" charset="0"/>
              </a:rPr>
              <a:t>Parallel</a:t>
            </a:r>
            <a:r>
              <a:rPr lang="it-IT" sz="3200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 Intensive </a:t>
            </a:r>
            <a:r>
              <a:rPr lang="it-IT" sz="3200" b="1" dirty="0" err="1">
                <a:solidFill>
                  <a:schemeClr val="accent1"/>
                </a:solidFill>
                <a:latin typeface="Century Gothic" panose="020B0502020202020204" pitchFamily="34" charset="0"/>
              </a:rPr>
              <a:t>Computation</a:t>
            </a:r>
            <a:endParaRPr lang="it-IT" sz="3200" b="1" dirty="0">
              <a:solidFill>
                <a:schemeClr val="accent1"/>
              </a:solidFill>
              <a:latin typeface="Century Gothic" panose="020B0502020202020204" pitchFamily="34" charset="0"/>
            </a:endParaRPr>
          </a:p>
        </p:txBody>
      </p:sp>
      <p:sp>
        <p:nvSpPr>
          <p:cNvPr id="12" name="Segnaposto contenuto 2">
            <a:extLst>
              <a:ext uri="{FF2B5EF4-FFF2-40B4-BE49-F238E27FC236}">
                <a16:creationId xmlns:a16="http://schemas.microsoft.com/office/drawing/2014/main" id="{6B6488AB-8283-4254-9F13-DA1432EEFF14}"/>
              </a:ext>
            </a:extLst>
          </p:cNvPr>
          <p:cNvSpPr txBox="1">
            <a:spLocks/>
          </p:cNvSpPr>
          <p:nvPr/>
        </p:nvSpPr>
        <p:spPr>
          <a:xfrm>
            <a:off x="792029" y="2311400"/>
            <a:ext cx="6838521" cy="438018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Century Gothic" panose="020B0502020202020204" pitchFamily="34" charset="0"/>
            </a:endParaRPr>
          </a:p>
          <a:p>
            <a:r>
              <a:rPr lang="en-US" dirty="0">
                <a:latin typeface="Century Gothic" panose="020B0502020202020204" pitchFamily="34" charset="0"/>
              </a:rPr>
              <a:t>The rendering process requires a </a:t>
            </a:r>
            <a:r>
              <a:rPr lang="en-US" b="1" dirty="0">
                <a:latin typeface="Century Gothic" panose="020B0502020202020204" pitchFamily="34" charset="0"/>
              </a:rPr>
              <a:t>set of transformations based on linear algebra operations and (mostly local) filters</a:t>
            </a:r>
            <a:r>
              <a:rPr lang="en-US" dirty="0">
                <a:latin typeface="Century Gothic" panose="020B0502020202020204" pitchFamily="34" charset="0"/>
              </a:rPr>
              <a:t>:</a:t>
            </a:r>
          </a:p>
          <a:p>
            <a:pPr lvl="1"/>
            <a:r>
              <a:rPr lang="en-US" dirty="0">
                <a:latin typeface="Century Gothic" panose="020B0502020202020204" pitchFamily="34" charset="0"/>
              </a:rPr>
              <a:t>the </a:t>
            </a:r>
            <a:r>
              <a:rPr lang="en-US" i="1" dirty="0">
                <a:latin typeface="Century Gothic" panose="020B0502020202020204" pitchFamily="34" charset="0"/>
              </a:rPr>
              <a:t>same set of operations </a:t>
            </a:r>
            <a:r>
              <a:rPr lang="en-US" dirty="0">
                <a:latin typeface="Century Gothic" panose="020B0502020202020204" pitchFamily="34" charset="0"/>
              </a:rPr>
              <a:t>are applied on each data point of the scene;</a:t>
            </a:r>
          </a:p>
          <a:p>
            <a:pPr lvl="1"/>
            <a:r>
              <a:rPr lang="en-US" dirty="0">
                <a:latin typeface="Century Gothic" panose="020B0502020202020204" pitchFamily="34" charset="0"/>
              </a:rPr>
              <a:t>each operation is </a:t>
            </a:r>
            <a:r>
              <a:rPr lang="en-US" i="1" dirty="0">
                <a:latin typeface="Century Gothic" panose="020B0502020202020204" pitchFamily="34" charset="0"/>
              </a:rPr>
              <a:t>independent</a:t>
            </a:r>
            <a:r>
              <a:rPr lang="en-US" dirty="0">
                <a:latin typeface="Century Gothic" panose="020B0502020202020204" pitchFamily="34" charset="0"/>
              </a:rPr>
              <a:t> of each other;</a:t>
            </a:r>
          </a:p>
          <a:p>
            <a:pPr lvl="1"/>
            <a:r>
              <a:rPr lang="en-US" dirty="0">
                <a:latin typeface="Century Gothic" panose="020B0502020202020204" pitchFamily="34" charset="0"/>
              </a:rPr>
              <a:t>all operations are performed in </a:t>
            </a:r>
            <a:r>
              <a:rPr lang="en-US" i="1" dirty="0">
                <a:latin typeface="Century Gothic" panose="020B0502020202020204" pitchFamily="34" charset="0"/>
              </a:rPr>
              <a:t>parallel</a:t>
            </a:r>
            <a:r>
              <a:rPr lang="en-US" dirty="0">
                <a:latin typeface="Century Gothic" panose="020B0502020202020204" pitchFamily="34" charset="0"/>
              </a:rPr>
              <a:t> using a </a:t>
            </a:r>
            <a:r>
              <a:rPr lang="en-US" i="1" dirty="0">
                <a:latin typeface="Century Gothic" panose="020B0502020202020204" pitchFamily="34" charset="0"/>
              </a:rPr>
              <a:t>huge number of threads </a:t>
            </a:r>
            <a:r>
              <a:rPr lang="en-US" dirty="0">
                <a:latin typeface="Century Gothic" panose="020B0502020202020204" pitchFamily="34" charset="0"/>
              </a:rPr>
              <a:t>which process all data independently.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3AB050A1-81D6-4C60-8AAE-98AC9151BC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4657" y="2527300"/>
            <a:ext cx="2927578" cy="4040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8962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egnaposto testo 3">
            <a:extLst>
              <a:ext uri="{FF2B5EF4-FFF2-40B4-BE49-F238E27FC236}">
                <a16:creationId xmlns:a16="http://schemas.microsoft.com/office/drawing/2014/main" id="{3E21AEF3-FABE-A743-8E1A-572DA9F2A5ED}"/>
              </a:ext>
            </a:extLst>
          </p:cNvPr>
          <p:cNvSpPr txBox="1">
            <a:spLocks/>
          </p:cNvSpPr>
          <p:nvPr/>
        </p:nvSpPr>
        <p:spPr>
          <a:xfrm>
            <a:off x="740778" y="1873590"/>
            <a:ext cx="10789010" cy="405134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endParaRPr lang="it-IT" sz="1600" dirty="0">
              <a:latin typeface="Century Gothic" panose="020B0502020202020204" pitchFamily="34" charset="0"/>
            </a:endParaRPr>
          </a:p>
        </p:txBody>
      </p:sp>
      <p:sp>
        <p:nvSpPr>
          <p:cNvPr id="23" name="Rettangolo 22">
            <a:extLst>
              <a:ext uri="{FF2B5EF4-FFF2-40B4-BE49-F238E27FC236}">
                <a16:creationId xmlns:a16="http://schemas.microsoft.com/office/drawing/2014/main" id="{1049C7B8-21A6-A944-AA54-66532A62D9BE}"/>
              </a:ext>
            </a:extLst>
          </p:cNvPr>
          <p:cNvSpPr/>
          <p:nvPr/>
        </p:nvSpPr>
        <p:spPr>
          <a:xfrm>
            <a:off x="506153" y="509286"/>
            <a:ext cx="127321" cy="5847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167E4132-9516-4EBF-B419-B2BBC93CBD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2029" y="1447800"/>
            <a:ext cx="10488779" cy="4811486"/>
          </a:xfrm>
        </p:spPr>
        <p:txBody>
          <a:bodyPr>
            <a:normAutofit lnSpcReduction="10000"/>
          </a:bodyPr>
          <a:lstStyle/>
          <a:p>
            <a:pPr algn="l"/>
            <a:r>
              <a:rPr lang="en-US" dirty="0">
                <a:latin typeface="Century Gothic" panose="020B0502020202020204" pitchFamily="34" charset="0"/>
              </a:rPr>
              <a:t>If the set of transformations can be </a:t>
            </a:r>
            <a:r>
              <a:rPr lang="en-US" i="1" dirty="0">
                <a:latin typeface="Century Gothic" panose="020B0502020202020204" pitchFamily="34" charset="0"/>
              </a:rPr>
              <a:t>applied independently on each point, </a:t>
            </a:r>
            <a:r>
              <a:rPr lang="en-US" dirty="0">
                <a:latin typeface="Century Gothic" panose="020B0502020202020204" pitchFamily="34" charset="0"/>
              </a:rPr>
              <a:t>the </a:t>
            </a:r>
            <a:r>
              <a:rPr lang="en-US" b="1" dirty="0">
                <a:latin typeface="Century Gothic" panose="020B0502020202020204" pitchFamily="34" charset="0"/>
              </a:rPr>
              <a:t>output result is independent on the order of point computation.</a:t>
            </a:r>
          </a:p>
          <a:p>
            <a:pPr algn="l"/>
            <a:endParaRPr lang="en-US" dirty="0">
              <a:latin typeface="Century Gothic" panose="020B0502020202020204" pitchFamily="34" charset="0"/>
            </a:endParaRPr>
          </a:p>
          <a:p>
            <a:pPr algn="l"/>
            <a:endParaRPr lang="en-US" dirty="0">
              <a:latin typeface="Century Gothic" panose="020B0502020202020204" pitchFamily="34" charset="0"/>
            </a:endParaRPr>
          </a:p>
          <a:p>
            <a:pPr algn="l"/>
            <a:endParaRPr lang="en-US" dirty="0">
              <a:latin typeface="Century Gothic" panose="020B0502020202020204" pitchFamily="34" charset="0"/>
            </a:endParaRPr>
          </a:p>
          <a:p>
            <a:pPr algn="l"/>
            <a:r>
              <a:rPr lang="en-US" dirty="0">
                <a:latin typeface="Century Gothic" panose="020B0502020202020204" pitchFamily="34" charset="0"/>
              </a:rPr>
              <a:t>If transformations are independent, we can </a:t>
            </a:r>
            <a:r>
              <a:rPr lang="en-US" b="1" dirty="0">
                <a:latin typeface="Century Gothic" panose="020B0502020202020204" pitchFamily="34" charset="0"/>
              </a:rPr>
              <a:t>speed up</a:t>
            </a:r>
            <a:r>
              <a:rPr lang="en-US" dirty="0">
                <a:latin typeface="Century Gothic" panose="020B0502020202020204" pitchFamily="34" charset="0"/>
              </a:rPr>
              <a:t> the elaboration using </a:t>
            </a:r>
            <a:r>
              <a:rPr lang="en-US" b="1" dirty="0">
                <a:latin typeface="Century Gothic" panose="020B0502020202020204" pitchFamily="34" charset="0"/>
              </a:rPr>
              <a:t>parallel work</a:t>
            </a:r>
            <a:r>
              <a:rPr lang="en-US" dirty="0">
                <a:latin typeface="Century Gothic" panose="020B0502020202020204" pitchFamily="34" charset="0"/>
              </a:rPr>
              <a:t>:</a:t>
            </a:r>
          </a:p>
          <a:p>
            <a:pPr lvl="1"/>
            <a:r>
              <a:rPr lang="en-US" dirty="0">
                <a:latin typeface="Century Gothic" panose="020B0502020202020204" pitchFamily="34" charset="0"/>
              </a:rPr>
              <a:t>apply the same transformation (Single Program) ...</a:t>
            </a:r>
          </a:p>
          <a:p>
            <a:pPr lvl="1"/>
            <a:r>
              <a:rPr lang="en-US" dirty="0">
                <a:latin typeface="Century Gothic" panose="020B0502020202020204" pitchFamily="34" charset="0"/>
              </a:rPr>
              <a:t>... to each point (Multiple Data)</a:t>
            </a:r>
          </a:p>
          <a:p>
            <a:pPr lvl="1"/>
            <a:r>
              <a:rPr lang="en-US" dirty="0">
                <a:latin typeface="Century Gothic" panose="020B0502020202020204" pitchFamily="34" charset="0"/>
              </a:rPr>
              <a:t>... using multiple threads concurrently.</a:t>
            </a:r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FC88E915-A38C-4408-8675-CC8854B7B97E}"/>
              </a:ext>
            </a:extLst>
          </p:cNvPr>
          <p:cNvSpPr txBox="1"/>
          <p:nvPr/>
        </p:nvSpPr>
        <p:spPr>
          <a:xfrm>
            <a:off x="792029" y="357743"/>
            <a:ext cx="80657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SPMD: Single Program Multiple Data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D9718C7D-79B0-43F5-A00E-0D0793C0C14C}"/>
              </a:ext>
            </a:extLst>
          </p:cNvPr>
          <p:cNvSpPr txBox="1"/>
          <p:nvPr/>
        </p:nvSpPr>
        <p:spPr>
          <a:xfrm>
            <a:off x="7324824" y="2505669"/>
            <a:ext cx="42049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Consolas" panose="020B0609020204030204" pitchFamily="49" charset="0"/>
              </a:rPr>
              <a:t>for (</a:t>
            </a:r>
            <a:r>
              <a:rPr lang="it-IT" dirty="0" err="1">
                <a:latin typeface="Consolas" panose="020B0609020204030204" pitchFamily="49" charset="0"/>
              </a:rPr>
              <a:t>int</a:t>
            </a:r>
            <a:r>
              <a:rPr lang="it-IT" dirty="0">
                <a:latin typeface="Consolas" panose="020B0609020204030204" pitchFamily="49" charset="0"/>
              </a:rPr>
              <a:t> i = 0; i &lt; N; i++) {</a:t>
            </a:r>
          </a:p>
          <a:p>
            <a:r>
              <a:rPr lang="it-IT" dirty="0">
                <a:latin typeface="Consolas" panose="020B0609020204030204" pitchFamily="49" charset="0"/>
              </a:rPr>
              <a:t>      C[i] = A[i] + B[i];</a:t>
            </a:r>
          </a:p>
          <a:p>
            <a:r>
              <a:rPr lang="it-IT" dirty="0">
                <a:latin typeface="Consolas" panose="020B0609020204030204" pitchFamily="49" charset="0"/>
              </a:rPr>
              <a:t>} </a:t>
            </a:r>
          </a:p>
        </p:txBody>
      </p:sp>
    </p:spTree>
    <p:extLst>
      <p:ext uri="{BB962C8B-B14F-4D97-AF65-F5344CB8AC3E}">
        <p14:creationId xmlns:p14="http://schemas.microsoft.com/office/powerpoint/2010/main" val="17210024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egnaposto testo 3">
            <a:extLst>
              <a:ext uri="{FF2B5EF4-FFF2-40B4-BE49-F238E27FC236}">
                <a16:creationId xmlns:a16="http://schemas.microsoft.com/office/drawing/2014/main" id="{3E21AEF3-FABE-A743-8E1A-572DA9F2A5ED}"/>
              </a:ext>
            </a:extLst>
          </p:cNvPr>
          <p:cNvSpPr txBox="1">
            <a:spLocks/>
          </p:cNvSpPr>
          <p:nvPr/>
        </p:nvSpPr>
        <p:spPr>
          <a:xfrm>
            <a:off x="740778" y="1873590"/>
            <a:ext cx="10789010" cy="405134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endParaRPr lang="it-IT" sz="1600" dirty="0">
              <a:latin typeface="Century Gothic" panose="020B0502020202020204" pitchFamily="34" charset="0"/>
            </a:endParaRPr>
          </a:p>
        </p:txBody>
      </p:sp>
      <p:sp>
        <p:nvSpPr>
          <p:cNvPr id="23" name="Rettangolo 22">
            <a:extLst>
              <a:ext uri="{FF2B5EF4-FFF2-40B4-BE49-F238E27FC236}">
                <a16:creationId xmlns:a16="http://schemas.microsoft.com/office/drawing/2014/main" id="{1049C7B8-21A6-A944-AA54-66532A62D9BE}"/>
              </a:ext>
            </a:extLst>
          </p:cNvPr>
          <p:cNvSpPr/>
          <p:nvPr/>
        </p:nvSpPr>
        <p:spPr>
          <a:xfrm>
            <a:off x="506153" y="509286"/>
            <a:ext cx="127321" cy="5847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167E4132-9516-4EBF-B419-B2BBC93CBD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2029" y="1447799"/>
            <a:ext cx="10488779" cy="5156201"/>
          </a:xfrm>
        </p:spPr>
        <p:txBody>
          <a:bodyPr>
            <a:normAutofit lnSpcReduction="10000"/>
          </a:bodyPr>
          <a:lstStyle/>
          <a:p>
            <a:pPr algn="l"/>
            <a:r>
              <a:rPr lang="en-US" dirty="0">
                <a:latin typeface="Century Gothic" panose="020B0502020202020204" pitchFamily="34" charset="0"/>
              </a:rPr>
              <a:t>A thread is an </a:t>
            </a:r>
            <a:r>
              <a:rPr lang="en-US" b="1" dirty="0">
                <a:latin typeface="Century Gothic" panose="020B0502020202020204" pitchFamily="34" charset="0"/>
              </a:rPr>
              <a:t>independent flow of execution </a:t>
            </a:r>
            <a:r>
              <a:rPr lang="en-US" dirty="0">
                <a:latin typeface="Century Gothic" panose="020B0502020202020204" pitchFamily="34" charset="0"/>
              </a:rPr>
              <a:t>of a program which </a:t>
            </a:r>
            <a:r>
              <a:rPr lang="en-US" b="1" dirty="0">
                <a:latin typeface="Century Gothic" panose="020B0502020202020204" pitchFamily="34" charset="0"/>
              </a:rPr>
              <a:t>share the same memory resources of the main process </a:t>
            </a:r>
            <a:r>
              <a:rPr lang="en-US" dirty="0">
                <a:latin typeface="Century Gothic" panose="020B0502020202020204" pitchFamily="34" charset="0"/>
              </a:rPr>
              <a:t>(access to main data)</a:t>
            </a:r>
          </a:p>
          <a:p>
            <a:pPr algn="l"/>
            <a:r>
              <a:rPr lang="en-US" dirty="0">
                <a:latin typeface="Century Gothic" panose="020B0502020202020204" pitchFamily="34" charset="0"/>
              </a:rPr>
              <a:t>A process can spawn</a:t>
            </a:r>
            <a:r>
              <a:rPr lang="en-US" i="1" dirty="0">
                <a:latin typeface="Century Gothic" panose="020B0502020202020204" pitchFamily="34" charset="0"/>
              </a:rPr>
              <a:t> multiple threads </a:t>
            </a:r>
            <a:r>
              <a:rPr lang="en-US" dirty="0">
                <a:latin typeface="Century Gothic" panose="020B0502020202020204" pitchFamily="34" charset="0"/>
              </a:rPr>
              <a:t>of execution, each can follow an independent flow</a:t>
            </a:r>
          </a:p>
          <a:p>
            <a:pPr algn="l"/>
            <a:endParaRPr lang="en-US" dirty="0">
              <a:latin typeface="Century Gothic" panose="020B0502020202020204" pitchFamily="34" charset="0"/>
            </a:endParaRPr>
          </a:p>
          <a:p>
            <a:pPr algn="l"/>
            <a:endParaRPr lang="en-US" dirty="0">
              <a:latin typeface="Century Gothic" panose="020B0502020202020204" pitchFamily="34" charset="0"/>
            </a:endParaRPr>
          </a:p>
          <a:p>
            <a:pPr algn="l"/>
            <a:r>
              <a:rPr lang="en-US" dirty="0">
                <a:latin typeface="Century Gothic" panose="020B0502020202020204" pitchFamily="34" charset="0"/>
              </a:rPr>
              <a:t>Threads inside a process can:</a:t>
            </a:r>
          </a:p>
          <a:p>
            <a:pPr lvl="1"/>
            <a:r>
              <a:rPr lang="en-US" b="1" dirty="0">
                <a:latin typeface="Century Gothic" panose="020B0502020202020204" pitchFamily="34" charset="0"/>
              </a:rPr>
              <a:t>exchange data </a:t>
            </a:r>
            <a:r>
              <a:rPr lang="en-US" dirty="0">
                <a:latin typeface="Century Gothic" panose="020B0502020202020204" pitchFamily="34" charset="0"/>
              </a:rPr>
              <a:t>because they share the same memory of the program</a:t>
            </a:r>
          </a:p>
          <a:p>
            <a:pPr lvl="1"/>
            <a:r>
              <a:rPr lang="en-US" b="1" dirty="0">
                <a:latin typeface="Century Gothic" panose="020B0502020202020204" pitchFamily="34" charset="0"/>
              </a:rPr>
              <a:t>use local memory </a:t>
            </a:r>
            <a:r>
              <a:rPr lang="en-US" dirty="0">
                <a:latin typeface="Century Gothic" panose="020B0502020202020204" pitchFamily="34" charset="0"/>
              </a:rPr>
              <a:t>not shared with other threads </a:t>
            </a:r>
          </a:p>
          <a:p>
            <a:pPr lvl="1"/>
            <a:r>
              <a:rPr lang="en-US" b="1" dirty="0">
                <a:latin typeface="Century Gothic" panose="020B0502020202020204" pitchFamily="34" charset="0"/>
              </a:rPr>
              <a:t>synchronize with other threads </a:t>
            </a:r>
            <a:r>
              <a:rPr lang="en-US" dirty="0">
                <a:latin typeface="Century Gothic" panose="020B0502020202020204" pitchFamily="34" charset="0"/>
              </a:rPr>
              <a:t>(waiting dependences)</a:t>
            </a:r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FC88E915-A38C-4408-8675-CC8854B7B97E}"/>
              </a:ext>
            </a:extLst>
          </p:cNvPr>
          <p:cNvSpPr txBox="1"/>
          <p:nvPr/>
        </p:nvSpPr>
        <p:spPr>
          <a:xfrm>
            <a:off x="792029" y="357743"/>
            <a:ext cx="80657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 err="1">
                <a:solidFill>
                  <a:schemeClr val="accent1"/>
                </a:solidFill>
                <a:latin typeface="Century Gothic" panose="020B0502020202020204" pitchFamily="34" charset="0"/>
              </a:rPr>
              <a:t>What</a:t>
            </a:r>
            <a:r>
              <a:rPr lang="it-IT" sz="3200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 </a:t>
            </a:r>
            <a:r>
              <a:rPr lang="it-IT" sz="3200" b="1" dirty="0" err="1">
                <a:solidFill>
                  <a:schemeClr val="accent1"/>
                </a:solidFill>
                <a:latin typeface="Century Gothic" panose="020B0502020202020204" pitchFamily="34" charset="0"/>
              </a:rPr>
              <a:t>is</a:t>
            </a:r>
            <a:r>
              <a:rPr lang="it-IT" sz="3200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 a THREAD?</a:t>
            </a:r>
          </a:p>
        </p:txBody>
      </p:sp>
      <p:grpSp>
        <p:nvGrpSpPr>
          <p:cNvPr id="5" name="Gruppo 4">
            <a:extLst>
              <a:ext uri="{FF2B5EF4-FFF2-40B4-BE49-F238E27FC236}">
                <a16:creationId xmlns:a16="http://schemas.microsoft.com/office/drawing/2014/main" id="{5AD6CAA5-9391-4957-A2B6-4B17E3162316}"/>
              </a:ext>
            </a:extLst>
          </p:cNvPr>
          <p:cNvGrpSpPr/>
          <p:nvPr/>
        </p:nvGrpSpPr>
        <p:grpSpPr>
          <a:xfrm>
            <a:off x="8889088" y="3248843"/>
            <a:ext cx="2796484" cy="1300842"/>
            <a:chOff x="8889088" y="3289302"/>
            <a:chExt cx="2796484" cy="1300842"/>
          </a:xfrm>
        </p:grpSpPr>
        <p:sp>
          <p:nvSpPr>
            <p:cNvPr id="3" name="Rettangolo 2">
              <a:extLst>
                <a:ext uri="{FF2B5EF4-FFF2-40B4-BE49-F238E27FC236}">
                  <a16:creationId xmlns:a16="http://schemas.microsoft.com/office/drawing/2014/main" id="{308C4EE8-C098-4929-B80D-F326192A8950}"/>
                </a:ext>
              </a:extLst>
            </p:cNvPr>
            <p:cNvSpPr/>
            <p:nvPr/>
          </p:nvSpPr>
          <p:spPr>
            <a:xfrm>
              <a:off x="8889088" y="3289302"/>
              <a:ext cx="2796484" cy="1300842"/>
            </a:xfrm>
            <a:prstGeom prst="rect">
              <a:avLst/>
            </a:prstGeom>
            <a:noFill/>
            <a:ln w="762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grpSp>
          <p:nvGrpSpPr>
            <p:cNvPr id="9" name="Gruppo 238">
              <a:extLst>
                <a:ext uri="{FF2B5EF4-FFF2-40B4-BE49-F238E27FC236}">
                  <a16:creationId xmlns:a16="http://schemas.microsoft.com/office/drawing/2014/main" id="{D4DA9558-70B9-4536-B80F-37B1C0609B1C}"/>
                </a:ext>
              </a:extLst>
            </p:cNvPr>
            <p:cNvGrpSpPr/>
            <p:nvPr/>
          </p:nvGrpSpPr>
          <p:grpSpPr>
            <a:xfrm>
              <a:off x="8921312" y="3454660"/>
              <a:ext cx="959288" cy="1033620"/>
              <a:chOff x="733425" y="1497013"/>
              <a:chExt cx="761106" cy="1033621"/>
            </a:xfrm>
          </p:grpSpPr>
          <p:sp>
            <p:nvSpPr>
              <p:cNvPr id="10" name="AutoShape 8">
                <a:extLst>
                  <a:ext uri="{FF2B5EF4-FFF2-40B4-BE49-F238E27FC236}">
                    <a16:creationId xmlns:a16="http://schemas.microsoft.com/office/drawing/2014/main" id="{2794AA3C-2B72-4932-9BF0-7FB771145E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73492" y="1497013"/>
                <a:ext cx="177800" cy="781050"/>
              </a:xfrm>
              <a:custGeom>
                <a:avLst/>
                <a:gdLst>
                  <a:gd name="T0" fmla="*/ 11471 w 21374"/>
                  <a:gd name="T1" fmla="*/ 0 h 21600"/>
                  <a:gd name="T2" fmla="*/ 177767 w 21374"/>
                  <a:gd name="T3" fmla="*/ 241655 h 21600"/>
                  <a:gd name="T4" fmla="*/ 0 w 21374"/>
                  <a:gd name="T5" fmla="*/ 491917 h 21600"/>
                  <a:gd name="T6" fmla="*/ 177767 w 21374"/>
                  <a:gd name="T7" fmla="*/ 78105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374"/>
                  <a:gd name="T13" fmla="*/ 0 h 21600"/>
                  <a:gd name="T14" fmla="*/ 21374 w 21374"/>
                  <a:gd name="T15" fmla="*/ 21600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374" h="21600">
                    <a:moveTo>
                      <a:pt x="1379" y="0"/>
                    </a:moveTo>
                    <a:cubicBezTo>
                      <a:pt x="11489" y="2208"/>
                      <a:pt x="21600" y="4415"/>
                      <a:pt x="21370" y="6683"/>
                    </a:cubicBezTo>
                    <a:cubicBezTo>
                      <a:pt x="21140" y="8950"/>
                      <a:pt x="0" y="11118"/>
                      <a:pt x="0" y="13604"/>
                    </a:cubicBezTo>
                    <a:cubicBezTo>
                      <a:pt x="0" y="16091"/>
                      <a:pt x="10685" y="18835"/>
                      <a:pt x="21370" y="21600"/>
                    </a:cubicBezTo>
                  </a:path>
                </a:pathLst>
              </a:custGeom>
              <a:noFill/>
              <a:ln w="571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1" name="Rectangle 47">
                <a:extLst>
                  <a:ext uri="{FF2B5EF4-FFF2-40B4-BE49-F238E27FC236}">
                    <a16:creationId xmlns:a16="http://schemas.microsoft.com/office/drawing/2014/main" id="{1FE3ACE4-7265-4E15-8B79-3BDA3F7237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3425" y="2284413"/>
                <a:ext cx="761106" cy="246221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0" tIns="0" rIns="40640" bIns="0">
                <a:spAutoFit/>
              </a:bodyPr>
              <a:lstStyle/>
              <a:p>
                <a:pPr marL="39688"/>
                <a:r>
                  <a:rPr lang="en-US" sz="1600" b="1" dirty="0">
                    <a:latin typeface="Century Gothic" panose="020B0502020202020204" pitchFamily="34" charset="0"/>
                  </a:rPr>
                  <a:t>Thread</a:t>
                </a:r>
              </a:p>
            </p:txBody>
          </p:sp>
        </p:grpSp>
        <p:grpSp>
          <p:nvGrpSpPr>
            <p:cNvPr id="12" name="Gruppo 238">
              <a:extLst>
                <a:ext uri="{FF2B5EF4-FFF2-40B4-BE49-F238E27FC236}">
                  <a16:creationId xmlns:a16="http://schemas.microsoft.com/office/drawing/2014/main" id="{C8D0BC5D-CDB7-49ED-82AD-057940F8FF0F}"/>
                </a:ext>
              </a:extLst>
            </p:cNvPr>
            <p:cNvGrpSpPr/>
            <p:nvPr/>
          </p:nvGrpSpPr>
          <p:grpSpPr>
            <a:xfrm>
              <a:off x="9776392" y="3454660"/>
              <a:ext cx="959288" cy="787399"/>
              <a:chOff x="733425" y="1497013"/>
              <a:chExt cx="761106" cy="1033621"/>
            </a:xfrm>
          </p:grpSpPr>
          <p:sp>
            <p:nvSpPr>
              <p:cNvPr id="13" name="AutoShape 8">
                <a:extLst>
                  <a:ext uri="{FF2B5EF4-FFF2-40B4-BE49-F238E27FC236}">
                    <a16:creationId xmlns:a16="http://schemas.microsoft.com/office/drawing/2014/main" id="{EC2E7C24-5031-4331-9EF9-45B9875CB4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73492" y="1497013"/>
                <a:ext cx="177800" cy="781050"/>
              </a:xfrm>
              <a:custGeom>
                <a:avLst/>
                <a:gdLst>
                  <a:gd name="T0" fmla="*/ 11471 w 21374"/>
                  <a:gd name="T1" fmla="*/ 0 h 21600"/>
                  <a:gd name="T2" fmla="*/ 177767 w 21374"/>
                  <a:gd name="T3" fmla="*/ 241655 h 21600"/>
                  <a:gd name="T4" fmla="*/ 0 w 21374"/>
                  <a:gd name="T5" fmla="*/ 491917 h 21600"/>
                  <a:gd name="T6" fmla="*/ 177767 w 21374"/>
                  <a:gd name="T7" fmla="*/ 78105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374"/>
                  <a:gd name="T13" fmla="*/ 0 h 21600"/>
                  <a:gd name="T14" fmla="*/ 21374 w 21374"/>
                  <a:gd name="T15" fmla="*/ 21600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374" h="21600">
                    <a:moveTo>
                      <a:pt x="1379" y="0"/>
                    </a:moveTo>
                    <a:cubicBezTo>
                      <a:pt x="11489" y="2208"/>
                      <a:pt x="21600" y="4415"/>
                      <a:pt x="21370" y="6683"/>
                    </a:cubicBezTo>
                    <a:cubicBezTo>
                      <a:pt x="21140" y="8950"/>
                      <a:pt x="0" y="11118"/>
                      <a:pt x="0" y="13604"/>
                    </a:cubicBezTo>
                    <a:cubicBezTo>
                      <a:pt x="0" y="16091"/>
                      <a:pt x="10685" y="18835"/>
                      <a:pt x="21370" y="21600"/>
                    </a:cubicBezTo>
                  </a:path>
                </a:pathLst>
              </a:custGeom>
              <a:noFill/>
              <a:ln w="571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4" name="Rectangle 47">
                <a:extLst>
                  <a:ext uri="{FF2B5EF4-FFF2-40B4-BE49-F238E27FC236}">
                    <a16:creationId xmlns:a16="http://schemas.microsoft.com/office/drawing/2014/main" id="{A9CF96A7-99DA-4125-8491-E2EEDDDF0E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3425" y="2284413"/>
                <a:ext cx="761106" cy="246221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0" tIns="0" rIns="40640" bIns="0">
                <a:spAutoFit/>
              </a:bodyPr>
              <a:lstStyle/>
              <a:p>
                <a:pPr marL="39688"/>
                <a:r>
                  <a:rPr lang="en-US" sz="1600" b="1" dirty="0">
                    <a:latin typeface="Century Gothic" panose="020B0502020202020204" pitchFamily="34" charset="0"/>
                  </a:rPr>
                  <a:t>Thread</a:t>
                </a:r>
              </a:p>
            </p:txBody>
          </p:sp>
        </p:grpSp>
        <p:grpSp>
          <p:nvGrpSpPr>
            <p:cNvPr id="15" name="Gruppo 238">
              <a:extLst>
                <a:ext uri="{FF2B5EF4-FFF2-40B4-BE49-F238E27FC236}">
                  <a16:creationId xmlns:a16="http://schemas.microsoft.com/office/drawing/2014/main" id="{9C819AA8-505D-4678-83D6-3A2D3A477D99}"/>
                </a:ext>
              </a:extLst>
            </p:cNvPr>
            <p:cNvGrpSpPr/>
            <p:nvPr/>
          </p:nvGrpSpPr>
          <p:grpSpPr>
            <a:xfrm>
              <a:off x="10735680" y="3532844"/>
              <a:ext cx="765588" cy="1033620"/>
              <a:chOff x="733425" y="1497013"/>
              <a:chExt cx="761106" cy="1033621"/>
            </a:xfrm>
          </p:grpSpPr>
          <p:sp>
            <p:nvSpPr>
              <p:cNvPr id="17" name="AutoShape 8">
                <a:extLst>
                  <a:ext uri="{FF2B5EF4-FFF2-40B4-BE49-F238E27FC236}">
                    <a16:creationId xmlns:a16="http://schemas.microsoft.com/office/drawing/2014/main" id="{8B4048D9-A0FE-4828-AD90-133B3C324E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73492" y="1497013"/>
                <a:ext cx="177800" cy="781050"/>
              </a:xfrm>
              <a:custGeom>
                <a:avLst/>
                <a:gdLst>
                  <a:gd name="T0" fmla="*/ 11471 w 21374"/>
                  <a:gd name="T1" fmla="*/ 0 h 21600"/>
                  <a:gd name="T2" fmla="*/ 177767 w 21374"/>
                  <a:gd name="T3" fmla="*/ 241655 h 21600"/>
                  <a:gd name="T4" fmla="*/ 0 w 21374"/>
                  <a:gd name="T5" fmla="*/ 491917 h 21600"/>
                  <a:gd name="T6" fmla="*/ 177767 w 21374"/>
                  <a:gd name="T7" fmla="*/ 78105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374"/>
                  <a:gd name="T13" fmla="*/ 0 h 21600"/>
                  <a:gd name="T14" fmla="*/ 21374 w 21374"/>
                  <a:gd name="T15" fmla="*/ 21600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374" h="21600">
                    <a:moveTo>
                      <a:pt x="1379" y="0"/>
                    </a:moveTo>
                    <a:cubicBezTo>
                      <a:pt x="11489" y="2208"/>
                      <a:pt x="21600" y="4415"/>
                      <a:pt x="21370" y="6683"/>
                    </a:cubicBezTo>
                    <a:cubicBezTo>
                      <a:pt x="21140" y="8950"/>
                      <a:pt x="0" y="11118"/>
                      <a:pt x="0" y="13604"/>
                    </a:cubicBezTo>
                    <a:cubicBezTo>
                      <a:pt x="0" y="16091"/>
                      <a:pt x="10685" y="18835"/>
                      <a:pt x="21370" y="21600"/>
                    </a:cubicBezTo>
                  </a:path>
                </a:pathLst>
              </a:custGeom>
              <a:noFill/>
              <a:ln w="571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8" name="Rectangle 47">
                <a:extLst>
                  <a:ext uri="{FF2B5EF4-FFF2-40B4-BE49-F238E27FC236}">
                    <a16:creationId xmlns:a16="http://schemas.microsoft.com/office/drawing/2014/main" id="{8CEA9109-CDE1-470A-BB00-ECC5272B0E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3425" y="2284413"/>
                <a:ext cx="761106" cy="246221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0" tIns="0" rIns="40640" bIns="0">
                <a:spAutoFit/>
              </a:bodyPr>
              <a:lstStyle/>
              <a:p>
                <a:pPr marL="39688"/>
                <a:r>
                  <a:rPr lang="en-US" sz="1600" b="1" dirty="0">
                    <a:latin typeface="Century Gothic" panose="020B0502020202020204" pitchFamily="34" charset="0"/>
                  </a:rPr>
                  <a:t>Thread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940363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egnaposto testo 3">
            <a:extLst>
              <a:ext uri="{FF2B5EF4-FFF2-40B4-BE49-F238E27FC236}">
                <a16:creationId xmlns:a16="http://schemas.microsoft.com/office/drawing/2014/main" id="{3E21AEF3-FABE-A743-8E1A-572DA9F2A5ED}"/>
              </a:ext>
            </a:extLst>
          </p:cNvPr>
          <p:cNvSpPr txBox="1">
            <a:spLocks/>
          </p:cNvSpPr>
          <p:nvPr/>
        </p:nvSpPr>
        <p:spPr>
          <a:xfrm>
            <a:off x="740778" y="1873590"/>
            <a:ext cx="10789010" cy="405134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endParaRPr lang="it-IT" sz="1600" dirty="0">
              <a:latin typeface="Century Gothic" panose="020B0502020202020204" pitchFamily="34" charset="0"/>
            </a:endParaRPr>
          </a:p>
        </p:txBody>
      </p:sp>
      <p:sp>
        <p:nvSpPr>
          <p:cNvPr id="23" name="Rettangolo 22">
            <a:extLst>
              <a:ext uri="{FF2B5EF4-FFF2-40B4-BE49-F238E27FC236}">
                <a16:creationId xmlns:a16="http://schemas.microsoft.com/office/drawing/2014/main" id="{1049C7B8-21A6-A944-AA54-66532A62D9BE}"/>
              </a:ext>
            </a:extLst>
          </p:cNvPr>
          <p:cNvSpPr/>
          <p:nvPr/>
        </p:nvSpPr>
        <p:spPr>
          <a:xfrm>
            <a:off x="506153" y="509286"/>
            <a:ext cx="127321" cy="5847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167E4132-9516-4EBF-B419-B2BBC93CBD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2029" y="1447799"/>
            <a:ext cx="10488779" cy="5156201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latin typeface="Century Gothic" panose="020B0502020202020204" pitchFamily="34" charset="0"/>
              </a:rPr>
              <a:t>Threads can run </a:t>
            </a:r>
            <a:r>
              <a:rPr lang="en-US" b="1" dirty="0">
                <a:latin typeface="Century Gothic" panose="020B0502020202020204" pitchFamily="34" charset="0"/>
              </a:rPr>
              <a:t>concurrently</a:t>
            </a:r>
            <a:r>
              <a:rPr lang="en-US" dirty="0">
                <a:latin typeface="Century Gothic" panose="020B0502020202020204" pitchFamily="34" charset="0"/>
              </a:rPr>
              <a:t> as long as there is </a:t>
            </a:r>
            <a:r>
              <a:rPr lang="en-US" b="1" dirty="0">
                <a:latin typeface="Century Gothic" panose="020B0502020202020204" pitchFamily="34" charset="0"/>
              </a:rPr>
              <a:t>available hardware</a:t>
            </a:r>
            <a:r>
              <a:rPr lang="en-US" dirty="0">
                <a:latin typeface="Century Gothic" panose="020B0502020202020204" pitchFamily="34" charset="0"/>
              </a:rPr>
              <a:t> to use for their execution (</a:t>
            </a:r>
            <a:r>
              <a:rPr lang="en-US" i="1" dirty="0">
                <a:latin typeface="Century Gothic" panose="020B0502020202020204" pitchFamily="34" charset="0"/>
              </a:rPr>
              <a:t>registers</a:t>
            </a:r>
            <a:r>
              <a:rPr lang="en-US" dirty="0">
                <a:latin typeface="Century Gothic" panose="020B0502020202020204" pitchFamily="34" charset="0"/>
              </a:rPr>
              <a:t> and </a:t>
            </a:r>
            <a:r>
              <a:rPr lang="en-US" i="1" dirty="0">
                <a:latin typeface="Century Gothic" panose="020B0502020202020204" pitchFamily="34" charset="0"/>
              </a:rPr>
              <a:t>ALUs</a:t>
            </a:r>
            <a:r>
              <a:rPr lang="en-US" dirty="0">
                <a:latin typeface="Century Gothic" panose="020B0502020202020204" pitchFamily="34" charset="0"/>
              </a:rPr>
              <a:t>).</a:t>
            </a:r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FC88E915-A38C-4408-8675-CC8854B7B97E}"/>
              </a:ext>
            </a:extLst>
          </p:cNvPr>
          <p:cNvSpPr txBox="1"/>
          <p:nvPr/>
        </p:nvSpPr>
        <p:spPr>
          <a:xfrm>
            <a:off x="792029" y="357743"/>
            <a:ext cx="80657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 err="1">
                <a:solidFill>
                  <a:schemeClr val="accent1"/>
                </a:solidFill>
                <a:latin typeface="Century Gothic" panose="020B0502020202020204" pitchFamily="34" charset="0"/>
              </a:rPr>
              <a:t>Concurrency</a:t>
            </a:r>
            <a:r>
              <a:rPr lang="it-IT" sz="3200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 </a:t>
            </a:r>
            <a:r>
              <a:rPr lang="it-IT" sz="3200" b="1" dirty="0" err="1">
                <a:solidFill>
                  <a:schemeClr val="accent1"/>
                </a:solidFill>
                <a:latin typeface="Century Gothic" panose="020B0502020202020204" pitchFamily="34" charset="0"/>
              </a:rPr>
              <a:t>using</a:t>
            </a:r>
            <a:r>
              <a:rPr lang="it-IT" sz="3200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 CPU </a:t>
            </a:r>
            <a:r>
              <a:rPr lang="it-IT" sz="3200" b="1" dirty="0" err="1">
                <a:solidFill>
                  <a:schemeClr val="accent1"/>
                </a:solidFill>
                <a:latin typeface="Century Gothic" panose="020B0502020202020204" pitchFamily="34" charset="0"/>
              </a:rPr>
              <a:t>threads</a:t>
            </a:r>
            <a:endParaRPr lang="it-IT" sz="3200" b="1" dirty="0">
              <a:solidFill>
                <a:schemeClr val="accent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DEACDEEE-E841-4774-9C3E-B34D0BF766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630" y="2855435"/>
            <a:ext cx="6751376" cy="3846433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0B0123E3-8360-45E0-8EB8-94DBA72F04D4}"/>
              </a:ext>
            </a:extLst>
          </p:cNvPr>
          <p:cNvSpPr txBox="1"/>
          <p:nvPr/>
        </p:nvSpPr>
        <p:spPr>
          <a:xfrm>
            <a:off x="5232400" y="2505670"/>
            <a:ext cx="68797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entury Gothic" panose="020B0502020202020204" pitchFamily="34" charset="0"/>
              </a:rPr>
              <a:t>Arithmetic Logic Unit</a:t>
            </a:r>
            <a:r>
              <a:rPr lang="en-US" sz="2400" dirty="0">
                <a:latin typeface="Century Gothic" panose="020B0502020202020204" pitchFamily="34" charset="0"/>
              </a:rPr>
              <a:t> is a combinational digital circuit that performs </a:t>
            </a:r>
            <a:r>
              <a:rPr lang="en-US" sz="2400" i="1" dirty="0">
                <a:latin typeface="Century Gothic" panose="020B0502020202020204" pitchFamily="34" charset="0"/>
              </a:rPr>
              <a:t>arithmetic and bitwise operations </a:t>
            </a:r>
            <a:r>
              <a:rPr lang="en-US" sz="2400" dirty="0">
                <a:latin typeface="Century Gothic" panose="020B0502020202020204" pitchFamily="34" charset="0"/>
              </a:rPr>
              <a:t>on integer binary number.</a:t>
            </a:r>
            <a:endParaRPr lang="it-IT" sz="2400" dirty="0">
              <a:latin typeface="Century Gothic" panose="020B0502020202020204" pitchFamily="34" charset="0"/>
            </a:endParaRPr>
          </a:p>
        </p:txBody>
      </p:sp>
      <p:cxnSp>
        <p:nvCxnSpPr>
          <p:cNvPr id="7" name="Connettore 2 6">
            <a:extLst>
              <a:ext uri="{FF2B5EF4-FFF2-40B4-BE49-F238E27FC236}">
                <a16:creationId xmlns:a16="http://schemas.microsoft.com/office/drawing/2014/main" id="{F6F0425D-6519-4D0A-B64C-EBC51A52973F}"/>
              </a:ext>
            </a:extLst>
          </p:cNvPr>
          <p:cNvCxnSpPr>
            <a:cxnSpLocks/>
            <a:endCxn id="4" idx="1"/>
          </p:cNvCxnSpPr>
          <p:nvPr/>
        </p:nvCxnSpPr>
        <p:spPr>
          <a:xfrm flipV="1">
            <a:off x="4241800" y="3105835"/>
            <a:ext cx="990600" cy="72956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DCF8BBDD-BF01-45D9-A7C2-D638627F2BA8}"/>
              </a:ext>
            </a:extLst>
          </p:cNvPr>
          <p:cNvSpPr txBox="1"/>
          <p:nvPr/>
        </p:nvSpPr>
        <p:spPr>
          <a:xfrm>
            <a:off x="4983903" y="5531027"/>
            <a:ext cx="65971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 err="1">
                <a:latin typeface="Century Gothic" panose="020B0502020202020204" pitchFamily="34" charset="0"/>
              </a:rPr>
              <a:t>Registers</a:t>
            </a:r>
            <a:r>
              <a:rPr lang="it-IT" sz="2400" dirty="0">
                <a:latin typeface="Century Gothic" panose="020B0502020202020204" pitchFamily="34" charset="0"/>
              </a:rPr>
              <a:t> store data </a:t>
            </a:r>
            <a:r>
              <a:rPr lang="it-IT" sz="2400" dirty="0" err="1">
                <a:latin typeface="Century Gothic" panose="020B0502020202020204" pitchFamily="34" charset="0"/>
              </a:rPr>
              <a:t>before</a:t>
            </a:r>
            <a:r>
              <a:rPr lang="it-IT" sz="2400" dirty="0">
                <a:latin typeface="Century Gothic" panose="020B0502020202020204" pitchFamily="34" charset="0"/>
              </a:rPr>
              <a:t> or </a:t>
            </a:r>
            <a:r>
              <a:rPr lang="it-IT" sz="2400" dirty="0" err="1">
                <a:latin typeface="Century Gothic" panose="020B0502020202020204" pitchFamily="34" charset="0"/>
              </a:rPr>
              <a:t>currently</a:t>
            </a:r>
            <a:r>
              <a:rPr lang="it-IT" sz="2400" dirty="0">
                <a:latin typeface="Century Gothic" panose="020B0502020202020204" pitchFamily="34" charset="0"/>
              </a:rPr>
              <a:t> processing and are part of CPU.</a:t>
            </a:r>
          </a:p>
        </p:txBody>
      </p:sp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3031A4F1-C43C-4E38-8D0D-7B75148B2999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4241800" y="4991363"/>
            <a:ext cx="742103" cy="95516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3ABE5395-63C6-4FC6-A39F-FB202B60FBFA}"/>
              </a:ext>
            </a:extLst>
          </p:cNvPr>
          <p:cNvSpPr txBox="1"/>
          <p:nvPr/>
        </p:nvSpPr>
        <p:spPr>
          <a:xfrm>
            <a:off x="6961006" y="3975351"/>
            <a:ext cx="490220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>
                <a:latin typeface="Century Gothic" panose="020B0502020202020204" pitchFamily="34" charset="0"/>
              </a:rPr>
              <a:t>Control Unit </a:t>
            </a:r>
            <a:r>
              <a:rPr lang="it-IT" sz="2000" dirty="0" err="1">
                <a:latin typeface="Century Gothic" panose="020B0502020202020204" pitchFamily="34" charset="0"/>
              </a:rPr>
              <a:t>directs</a:t>
            </a:r>
            <a:r>
              <a:rPr lang="it-IT" sz="2000" dirty="0">
                <a:latin typeface="Century Gothic" panose="020B0502020202020204" pitchFamily="34" charset="0"/>
              </a:rPr>
              <a:t> the </a:t>
            </a:r>
            <a:r>
              <a:rPr lang="it-IT" sz="2000" dirty="0" err="1">
                <a:latin typeface="Century Gothic" panose="020B0502020202020204" pitchFamily="34" charset="0"/>
              </a:rPr>
              <a:t>operations</a:t>
            </a:r>
            <a:r>
              <a:rPr lang="it-IT" sz="2000" dirty="0">
                <a:latin typeface="Century Gothic" panose="020B0502020202020204" pitchFamily="34" charset="0"/>
              </a:rPr>
              <a:t> of the processor by </a:t>
            </a:r>
            <a:r>
              <a:rPr lang="it-IT" sz="2000" dirty="0" err="1">
                <a:latin typeface="Century Gothic" panose="020B0502020202020204" pitchFamily="34" charset="0"/>
              </a:rPr>
              <a:t>providing</a:t>
            </a:r>
            <a:r>
              <a:rPr lang="it-IT" sz="2000" dirty="0">
                <a:latin typeface="Century Gothic" panose="020B0502020202020204" pitchFamily="34" charset="0"/>
              </a:rPr>
              <a:t> timing and control </a:t>
            </a:r>
            <a:r>
              <a:rPr lang="it-IT" sz="2000" dirty="0" err="1">
                <a:latin typeface="Century Gothic" panose="020B0502020202020204" pitchFamily="34" charset="0"/>
              </a:rPr>
              <a:t>signals</a:t>
            </a:r>
            <a:r>
              <a:rPr lang="it-IT" sz="2000" dirty="0">
                <a:latin typeface="Century Gothic" panose="020B0502020202020204" pitchFamily="34" charset="0"/>
              </a:rPr>
              <a:t> to </a:t>
            </a:r>
            <a:r>
              <a:rPr lang="it-IT" sz="2000" dirty="0" err="1">
                <a:latin typeface="Century Gothic" panose="020B0502020202020204" pitchFamily="34" charset="0"/>
              </a:rPr>
              <a:t>synchronize</a:t>
            </a:r>
            <a:r>
              <a:rPr lang="it-IT" sz="2000" dirty="0">
                <a:latin typeface="Century Gothic" panose="020B0502020202020204" pitchFamily="34" charset="0"/>
              </a:rPr>
              <a:t> </a:t>
            </a:r>
            <a:r>
              <a:rPr lang="it-IT" sz="2000" dirty="0" err="1">
                <a:latin typeface="Century Gothic" panose="020B0502020202020204" pitchFamily="34" charset="0"/>
              </a:rPr>
              <a:t>these</a:t>
            </a:r>
            <a:r>
              <a:rPr lang="it-IT" sz="2000" dirty="0">
                <a:latin typeface="Century Gothic" panose="020B0502020202020204" pitchFamily="34" charset="0"/>
              </a:rPr>
              <a:t> </a:t>
            </a:r>
            <a:r>
              <a:rPr lang="it-IT" sz="2000" dirty="0" err="1">
                <a:latin typeface="Century Gothic" panose="020B0502020202020204" pitchFamily="34" charset="0"/>
              </a:rPr>
              <a:t>operations</a:t>
            </a:r>
            <a:endParaRPr lang="it-IT" sz="2000" b="1" dirty="0">
              <a:latin typeface="Century Gothic" panose="020B0502020202020204" pitchFamily="34" charset="0"/>
            </a:endParaRPr>
          </a:p>
        </p:txBody>
      </p: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136CBF76-4603-427D-A66F-C6DF9E8CE410}"/>
              </a:ext>
            </a:extLst>
          </p:cNvPr>
          <p:cNvCxnSpPr>
            <a:cxnSpLocks/>
          </p:cNvCxnSpPr>
          <p:nvPr/>
        </p:nvCxnSpPr>
        <p:spPr>
          <a:xfrm>
            <a:off x="4241800" y="4312301"/>
            <a:ext cx="2717802" cy="32476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252454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7323</TotalTime>
  <Words>3013</Words>
  <Application>Microsoft Office PowerPoint</Application>
  <PresentationFormat>Widescreen</PresentationFormat>
  <Paragraphs>458</Paragraphs>
  <Slides>51</Slides>
  <Notes>35</Notes>
  <HiddenSlides>8</HiddenSlides>
  <MMClips>0</MMClips>
  <ScaleCrop>false</ScaleCrop>
  <HeadingPairs>
    <vt:vector size="6" baseType="variant">
      <vt:variant>
        <vt:lpstr>Caratteri utilizzati</vt:lpstr>
      </vt:variant>
      <vt:variant>
        <vt:i4>7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51</vt:i4>
      </vt:variant>
    </vt:vector>
  </HeadingPairs>
  <TitlesOfParts>
    <vt:vector size="59" baseType="lpstr">
      <vt:lpstr>Arial</vt:lpstr>
      <vt:lpstr>Calibri</vt:lpstr>
      <vt:lpstr>Calibri Light</vt:lpstr>
      <vt:lpstr>Cavolini</vt:lpstr>
      <vt:lpstr>Century Gothic</vt:lpstr>
      <vt:lpstr>Consolas</vt:lpstr>
      <vt:lpstr>Trebuchet MS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Why using GPUs?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Confronto tra C e C++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Microsoft Office User</dc:creator>
  <cp:lastModifiedBy>LARA QUERCIAGROSSA</cp:lastModifiedBy>
  <cp:revision>55</cp:revision>
  <dcterms:created xsi:type="dcterms:W3CDTF">2020-03-06T09:24:56Z</dcterms:created>
  <dcterms:modified xsi:type="dcterms:W3CDTF">2022-07-01T15:25:39Z</dcterms:modified>
</cp:coreProperties>
</file>